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5"/>
  </p:notesMasterIdLst>
  <p:sldIdLst>
    <p:sldId id="257" r:id="rId3"/>
    <p:sldId id="1571" r:id="rId4"/>
    <p:sldId id="259" r:id="rId5"/>
    <p:sldId id="1555" r:id="rId6"/>
    <p:sldId id="313" r:id="rId7"/>
    <p:sldId id="311" r:id="rId8"/>
    <p:sldId id="1542" r:id="rId9"/>
    <p:sldId id="378" r:id="rId10"/>
    <p:sldId id="379" r:id="rId11"/>
    <p:sldId id="377" r:id="rId12"/>
    <p:sldId id="1569" r:id="rId13"/>
    <p:sldId id="293" r:id="rId14"/>
    <p:sldId id="1573" r:id="rId15"/>
    <p:sldId id="1575" r:id="rId16"/>
    <p:sldId id="1577" r:id="rId17"/>
    <p:sldId id="1558" r:id="rId18"/>
    <p:sldId id="305" r:id="rId19"/>
    <p:sldId id="256" r:id="rId20"/>
    <p:sldId id="1570" r:id="rId21"/>
    <p:sldId id="296" r:id="rId22"/>
    <p:sldId id="1576" r:id="rId23"/>
    <p:sldId id="29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57"/>
    <p:restoredTop sz="86550"/>
  </p:normalViewPr>
  <p:slideViewPr>
    <p:cSldViewPr snapToGrid="0" showGuides="1">
      <p:cViewPr varScale="1">
        <p:scale>
          <a:sx n="125" d="100"/>
          <a:sy n="125" d="100"/>
        </p:scale>
        <p:origin x="10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jpeg>
</file>

<file path=ppt/media/image3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B010C-5C67-1D47-94A3-3D96F73BE053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F3770-2CAA-9745-A23A-E7878E7A5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69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5959D87E-274D-1925-402A-B18EC790EE3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FC78E2A5-75F7-ABE9-B3F9-B2D07A86F11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B6D0D032-0FB3-122D-F469-61F2B1A0A7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60E0D1-8268-4641-9C06-D649080F87D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886145-98C1-AB43-B8B3-75BC5505F8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08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41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90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75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0F3770-2CAA-9745-A23A-E7878E7A5BD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65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temporally-resolved techniques enable lineage tracing using Crispr-cas9 scarring or lentiviral barcoding, although challenges related to sensitivity and resolution remain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51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all of the technology and analysis tools currently available it’s important to think through your experimental goals before choosing an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79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67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Functional tissue = networks of interacting cells.</a:t>
            </a:r>
          </a:p>
          <a:p>
            <a:endParaRPr lang="en-US" dirty="0"/>
          </a:p>
          <a:p>
            <a:r>
              <a:rPr lang="en-US" dirty="0"/>
              <a:t>Advances in sequencing technologies have revealed specificity in transcription.</a:t>
            </a:r>
          </a:p>
          <a:p>
            <a:endParaRPr lang="en-US" dirty="0"/>
          </a:p>
          <a:p>
            <a:r>
              <a:rPr lang="en-US" dirty="0"/>
              <a:t>bulk tissue  = cell average level</a:t>
            </a:r>
          </a:p>
          <a:p>
            <a:endParaRPr lang="en-US" dirty="0"/>
          </a:p>
          <a:p>
            <a:r>
              <a:rPr lang="en-US" dirty="0"/>
              <a:t>scRNA-seq = limited ability to achieve adequate representation of all cell types and transcripts in a tissue and lack spatial context </a:t>
            </a:r>
          </a:p>
          <a:p>
            <a:endParaRPr lang="en-US" dirty="0"/>
          </a:p>
          <a:p>
            <a:r>
              <a:rPr lang="en-US" dirty="0"/>
              <a:t>Spatial transcriptomics =  Eliminate need to liberate viable and rare cells from a tissue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5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Spatial transcriptomics has broad applications from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tissue development where we might be interested in the spatial and temporal nature of gene expression during stages of growth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tissue architecture where we might be interested in how certain cell subpopulations interact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disease development and progression where we might be interested in which cells are in close contact in the microenvironment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37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foundation for many of today’s current technologies was built between the late 1970’s and early 2000’s including: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laser capture microscopy publication in 1976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cDNA microarray in 1995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first single molecular FISH publication in 1998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22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58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75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46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48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1239F3-10AF-1847-ABB9-2D596A0796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55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364A7-B967-69E6-7B1A-4BCC97FC5D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A3A9CF-6D47-AF46-AC70-C72E09634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61E1E-DB24-D12F-0D29-208314CC9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1607C-D605-1584-9155-EDC98C4D7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C559D-FAD9-09A4-5715-1737D508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31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BBEA-5FE0-9704-723F-02BF3051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FE7B5-4DF3-37DD-1752-781E1FFD7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B2B72-9CCF-0829-0B7A-B4A64B889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71925-D364-19F5-1A20-055AF9C72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AE345-4F23-7519-E4ED-3F2A78663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65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0B402-D12F-665F-8D80-660454AF6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B15F8-F878-96AB-EC85-889960E4E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A63D4-DFF2-0D43-0DF2-5D4FA202E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55EDC-C7B0-F2C5-3CF8-E26E8220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4272A-37AF-EA3E-BF52-A703D8E86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294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5F82DE8-AE21-6D87-D8B1-4D8D01C8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018D0-A629-9347-B595-5E9452F9BE34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B6C857-2CBE-16B2-7520-DA87CF30F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42A7DAC-8218-8BC8-A418-EC9712BC4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252EE0-864F-4A43-BF1B-4663F9527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8324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utterfly gust_sm.eps">
            <a:extLst>
              <a:ext uri="{FF2B5EF4-FFF2-40B4-BE49-F238E27FC236}">
                <a16:creationId xmlns:a16="http://schemas.microsoft.com/office/drawing/2014/main" id="{3C652A56-9DCA-33D5-4EC3-AEFEBC344C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267" y="664634"/>
            <a:ext cx="4303184" cy="413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2AF211-CAAC-33C7-298F-B559E77CDEE1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4C9AC233-C31C-8883-F306-31A57F72716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00197"/>
            <a:ext cx="60960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ED2EC2-7E76-ADC5-0662-F84AE855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CCBF2-FFBB-DC4A-8A2E-9798E798245B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E256686-9F69-6943-D3F3-0F1C0B01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D4BA99B-5A40-51B9-24CE-34B4FB9F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F8A056-773D-824C-902A-6AD2135F33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5937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59F17958-1183-89FA-1409-FD39D25604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67" y="6040967"/>
            <a:ext cx="3183467" cy="764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Butterfly gust_sm.eps">
            <a:extLst>
              <a:ext uri="{FF2B5EF4-FFF2-40B4-BE49-F238E27FC236}">
                <a16:creationId xmlns:a16="http://schemas.microsoft.com/office/drawing/2014/main" id="{8EA68EA6-9E10-6D4E-B810-5C277B62040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1267" y="664634"/>
            <a:ext cx="4303184" cy="4135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71A22C-323E-E719-BC58-56643C2890AA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600197"/>
            <a:ext cx="60960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7273E08-2D68-C920-B061-D6C42DFAA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B23367-22B5-1E46-A7E4-C3FEC0E3937D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29F131F-022F-8849-CE23-1FF1C285AA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B4441D7-610B-874E-ABD5-F67BEE7A19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0344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4CF441-B75F-D606-0B02-81613D5D44C9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C2390158-891C-CB96-A4FB-3582E7748B7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4267" y="6040967"/>
            <a:ext cx="3183467" cy="764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600197"/>
            <a:ext cx="10972800" cy="2743200"/>
          </a:xfrm>
        </p:spPr>
        <p:txBody>
          <a:bodyPr>
            <a:no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800600"/>
            <a:ext cx="8534400" cy="9144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EE2693C-4E51-85F5-4F64-6385C5DF4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0B796-35B0-384A-A8FB-8C4A6F01AF7C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B281D6E-E4F9-9F5D-2766-C8D80241C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7FB134D-197A-5AF8-1932-8C49904B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3A83BC-7E97-BF43-81DC-B0D5BA7F69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8842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172039-3BC4-408E-9A53-DA813A16BA98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9E3CF7CA-0B4F-46FB-2439-4F07FC1712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F4DCE46-2B2C-CC7E-127E-A11A0F5F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2C9E06-44DE-8544-84CF-1F94DA5F8993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A303259-610D-23A5-684A-E1B6375D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3F5C1F0-D89C-78AA-0929-1A969D6CC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A56C62-F5CC-134E-82D3-F5999200AB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4497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5F82DE8-AE21-6D87-D8B1-4D8D01C89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D018D0-A629-9347-B595-5E9452F9BE34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B6C857-2CBE-16B2-7520-DA87CF30F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42A7DAC-8218-8BC8-A418-EC9712BC4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252EE0-864F-4A43-BF1B-4663F9527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6715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A78649DC-6400-853F-B639-9061B45A4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451FB5D-5CA0-EC42-876B-22973319BB1E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72B0BB4-EDCA-FD02-B5A3-0C68A910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1218D171-A155-677E-21BA-E4C6B5A7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8E2C233-186D-8143-9AF6-D4EE0FBA40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6216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2B2E5A-A817-0AAB-62A2-5C991216A20F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5E5BA850-EB31-8929-6965-5B2AA1A9DA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Hummingbird .png">
            <a:extLst>
              <a:ext uri="{FF2B5EF4-FFF2-40B4-BE49-F238E27FC236}">
                <a16:creationId xmlns:a16="http://schemas.microsoft.com/office/drawing/2014/main" id="{369267F5-A0DE-9E3F-3A7E-F5A570FF5E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34" y="1386417"/>
            <a:ext cx="1642533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AB5CFB9-C0D9-FAD1-E761-659419522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C7D1F4-D04F-CE48-8819-62F73218500E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9BC6409-5C33-4B16-6BD1-87CED98D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C365DC4-DC9A-6F0D-92D5-B95471952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1E2251-041A-D545-9416-D817668299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875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E6FA-45E5-C42D-8588-71DF0E9B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78F20-C627-B919-A283-D25824DDB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B402A-FA39-F2A5-F025-7C140DC4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3D2AA-07DD-32A8-1148-08B5E63B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913B5-F16E-5B43-F446-F9B10826B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0819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A7D509-86D1-CAE7-0D09-737C03A4252E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2F10033B-DDD1-DCC0-2618-0373069A94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Rabbit.png">
            <a:extLst>
              <a:ext uri="{FF2B5EF4-FFF2-40B4-BE49-F238E27FC236}">
                <a16:creationId xmlns:a16="http://schemas.microsoft.com/office/drawing/2014/main" id="{1D7307E8-AF56-54E4-44C9-67D8370812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15533"/>
            <a:ext cx="1320800" cy="1253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D4E3EF4-E096-D423-E5D8-86A54F1BF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43D11-DC44-F947-9F02-FABEC58D3D79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AC0D49-B646-CD29-42FE-AF9598E2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DE9FA30-2613-14C6-4338-4BD567492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BFEB32-B28B-6C4B-ABA4-D9C8EF0457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08508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E23BEA-79D3-B3AF-9801-F09BACF2C35C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6B4CCB0E-FA74-4BA8-41EE-E05E7F5EEA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Squirrel.png">
            <a:extLst>
              <a:ext uri="{FF2B5EF4-FFF2-40B4-BE49-F238E27FC236}">
                <a16:creationId xmlns:a16="http://schemas.microsoft.com/office/drawing/2014/main" id="{A7548700-B001-4F36-FC39-54814ED9A1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66850"/>
            <a:ext cx="1202267" cy="1253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EF51D94-0542-10B2-9948-8F044B2A8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C18CD3-D304-A84E-AF62-9C7008153B6B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6B74EB9-ED4E-89E5-545B-CFFE88EC4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56BB7E9-8519-60DB-9877-DA971EE3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29437A-CB66-C946-B141-F10B3A973D0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990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0D93B4-3AB5-0C5C-30A8-FE75F2FA6BB4}"/>
              </a:ext>
            </a:extLst>
          </p:cNvPr>
          <p:cNvSpPr txBox="1"/>
          <p:nvPr/>
        </p:nvSpPr>
        <p:spPr>
          <a:xfrm>
            <a:off x="169333" y="5757334"/>
            <a:ext cx="11846984" cy="3385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600">
                <a:latin typeface="Times New Roman" panose="02020603050405020304" pitchFamily="18" charset="0"/>
              </a:rPr>
              <a:t>………………..……………………………………………………………………………………………………………………………………..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AF9DA437-6FB4-E6E8-E6FA-1FCB3F95CF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NC Turtle.png">
            <a:extLst>
              <a:ext uri="{FF2B5EF4-FFF2-40B4-BE49-F238E27FC236}">
                <a16:creationId xmlns:a16="http://schemas.microsoft.com/office/drawing/2014/main" id="{C144DA7E-974D-7CFA-96B4-347F1675ED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1" y="1276351"/>
            <a:ext cx="1540933" cy="1540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712" y="1600201"/>
            <a:ext cx="974268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30297A9-720D-43E9-C8DA-B6DF1C133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5B131F-67F9-904F-BB23-D817C3274D79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393DF79-429A-A38A-259B-C4C6BCC4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C3A3F7C-FEC9-AA2F-658A-BBAF10E3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D804FD-0084-3746-9BE8-02D02CFEA2E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79132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27941F81-7277-34BA-A41F-E3FB2051D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800" y="6060018"/>
            <a:ext cx="3371851" cy="74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1" y="1600201"/>
            <a:ext cx="5128735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6506581" y="1600201"/>
            <a:ext cx="5075819" cy="4157745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 b="1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9857DA4-4029-0082-21CC-7139E207377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2A583B-0F85-DE4C-BC72-55D92DF41BD5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481DFCB-216A-582E-F590-0CCB4E6BE72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22BD163-87C3-0300-4AB9-05137B2B9A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90B08985-CF97-1746-A1E0-A4B30A2E03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1133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8BA38D4-8A43-BD22-747D-4D6775BD5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FBDEA-60C4-BD45-85B5-8E73AB7ED2C3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A7974DFB-D2D6-547F-2398-D68BB9685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B882DB8-ABE1-9DAE-B0C1-43E9CA821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19A126-92A6-554C-A7E1-AE4D3408D3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59275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EBEF747-9BEA-5C1A-DECD-4D6D0DB96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53F066C-590B-254F-87D5-92EB08D92FD5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6609C333-3962-D01B-4F86-C58D6F859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690A08C5-AE2C-C50B-F8B1-5642B694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FF53525-EAA4-9242-8D9D-4303D5F55D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2949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9B643-236A-446B-8A8A-7B8DB4844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B1B4-7305-4B78-AFA8-8EADAE5610BD}" type="datetimeFigureOut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3D0113-B81E-401A-AC03-03BD7A1D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8AC93-78D9-48A9-B1AC-A5F57095A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C33DD-9AFA-4313-9044-405E37852D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515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6A01-C5DC-D293-B93B-5A1172038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4A518-0B65-2CC1-6445-2A40D3866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E5DF-6261-974D-92C3-6EA284D64A88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0AA1CD-8996-7049-C259-4C4E3B742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F91324-D01A-ABAA-8D3E-C1691BC0E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B7997-6D6D-4140-8136-6DBE334DB2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60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65021-6C06-7778-D8D3-87F6107DF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4A643-DB3E-EE99-E5B3-F4FF8E52E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014B0-019A-3A7B-62EC-9C5351A35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6151F-458A-3496-6EEE-0B204916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83549-84A9-0156-3DC9-992CCF2D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97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1B1BB-6619-E2E3-D362-31536078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E8664-49E4-EFA8-6AEF-5B95B5B32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71D3C-C420-FF64-C966-82C205BE6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40C60A-6914-A1BE-4BD3-D994C4A1E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EF996-E94F-5AE5-C7E8-CD2866A8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F4E86-8F35-363B-FC43-9D7CD13A5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35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C32AD-4566-4B61-B95A-13C73FF37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FAB09-5780-4BAB-E2A8-7382EACC9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2651EC-CED2-0657-B3E2-161D9FF36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9DFE1-E22D-0C59-96F8-04EBCCEB8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1984A-1A5D-C1D0-2763-E73D29FCC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AE5132-DE17-9965-DD3A-D66D7C66F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15F3F6-8652-6F00-04FC-24A57B230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F41624-2404-7936-D688-702C75924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35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64BD4-E1F6-C224-D4B5-E67E34CC6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7CE79-16EF-B79C-25DE-127330D6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76E06F-90F5-C9C2-9F7B-D93346F9D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F4D95-4576-663F-CC9B-F9008836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5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A92D9-D441-EBE9-AA81-B241974B5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D282E-0C2B-E2EB-B5B6-B07704121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350F0-9A51-802B-5D51-7F568718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15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23917-3EE7-2C31-0DF8-2A593495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4E15-D81F-6774-5E42-07C695225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63FB1-346A-D251-AF45-57561F65E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4ECA2-727D-F824-3357-317B222F4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88B4-DDB3-E287-4E4A-F275A053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DF692-9A6E-267D-795D-A1906830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41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222A-4971-307E-FC9B-59C4A7F7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2AE4BD-BFB6-758D-3449-F92DCCBE03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86864-8F7F-0B38-379F-BE0CE1D44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B7786C-4637-A5B8-D74E-800DD5F61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ED198-B198-88ED-5A70-AC64EC5C8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BC2DF-E08B-A0A9-4B6F-6B6E25D46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6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EDF0FD-102A-E90D-5FB4-54AE4F556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F2BBC-2569-070B-C57C-2D98BFAEE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0867F-9BD4-6E5B-C0D8-15D0CCFC3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4B559-BE72-4F4D-8286-22898BD43869}" type="datetimeFigureOut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A6415-20B4-D179-C6F4-52070D28A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FC167-D9F9-7E23-5189-558AA732F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644B4B-C87F-7B48-BACF-60F9A077D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16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4A39B06-D5D5-B7C6-ADFE-CE6EAF8D480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4C437560-0F84-4F4B-EC22-37B48EEFD4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E4AE7-3D63-AD41-9602-6AD69F8B6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600" b="1">
                <a:solidFill>
                  <a:srgbClr val="898989"/>
                </a:solidFill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B9298CA-E5BA-F445-93EC-B503553BDD9E}" type="datetime1">
              <a:rPr lang="en-US" altLang="en-US"/>
              <a:pPr>
                <a:defRPr/>
              </a:pPr>
              <a:t>5/7/25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9B3E8-D4EC-2247-BF05-1833EC592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553DB-ED7B-524F-BE15-997936F41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600" b="1">
                <a:solidFill>
                  <a:srgbClr val="898989"/>
                </a:solidFill>
                <a:cs typeface="Arial" panose="020B0604020202020204" pitchFamily="34" charset="0"/>
              </a:defRPr>
            </a:lvl1pPr>
          </a:lstStyle>
          <a:p>
            <a:fld id="{98893B70-79A4-F14F-85E9-7F789D2914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471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txStyles>
    <p:titleStyle>
      <a:lvl1pPr algn="ctr" defTabSz="609585" rtl="0" eaLnBrk="0" fontAlgn="base" hangingPunct="0">
        <a:spcBef>
          <a:spcPct val="0"/>
        </a:spcBef>
        <a:spcAft>
          <a:spcPct val="0"/>
        </a:spcAft>
        <a:defRPr sz="5867" b="1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609585" rtl="0" eaLnBrk="0" fontAlgn="base" hangingPunct="0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Times New Roman" charset="0"/>
          <a:ea typeface="ＭＳ Ｐゴシック" charset="-128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marL="990575" indent="-380990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Arial"/>
          <a:ea typeface="Geneva" charset="0"/>
          <a:cs typeface="Arial"/>
        </a:defRPr>
      </a:lvl2pPr>
      <a:lvl3pPr marL="1523962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Arial" charset="0"/>
          <a:cs typeface="Arial"/>
        </a:defRPr>
      </a:lvl3pPr>
      <a:lvl4pPr marL="2133547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Arial"/>
          <a:ea typeface="Arial" charset="0"/>
          <a:cs typeface="Arial"/>
        </a:defRPr>
      </a:lvl4pPr>
      <a:lvl5pPr marL="2743131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Arial"/>
          <a:ea typeface="Arial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jpeg"/><Relationship Id="rId9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oxia2018.wixsite.com/boxi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D2926C2F-1ECC-ACA8-3E79-7EB3964C5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496" y="773279"/>
            <a:ext cx="9664391" cy="2743200"/>
          </a:xfrm>
        </p:spPr>
        <p:txBody>
          <a:bodyPr/>
          <a:lstStyle/>
          <a:p>
            <a:pPr fontAlgn="base">
              <a:spcAft>
                <a:spcPct val="0"/>
              </a:spcAft>
            </a:pPr>
            <a:r>
              <a:rPr lang="en-US" altLang="en-US" sz="4500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scRGOT</a:t>
            </a:r>
            <a: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Coder Upgrade:</a:t>
            </a:r>
            <a:b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</a:br>
            <a:r>
              <a:rPr lang="en-US" altLang="en-US" sz="45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Spatial Transcriptomics</a:t>
            </a:r>
          </a:p>
        </p:txBody>
      </p:sp>
      <p:sp>
        <p:nvSpPr>
          <p:cNvPr id="17410" name="Subtitle 2">
            <a:extLst>
              <a:ext uri="{FF2B5EF4-FFF2-40B4-BE49-F238E27FC236}">
                <a16:creationId xmlns:a16="http://schemas.microsoft.com/office/drawing/2014/main" id="{2D4967A8-A7D1-A645-9780-F433BC9D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143022"/>
            <a:ext cx="8534400" cy="1536538"/>
          </a:xfrm>
        </p:spPr>
        <p:txBody>
          <a:bodyPr>
            <a:noAutofit/>
          </a:bodyPr>
          <a:lstStyle/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Corinne Strawser, PhD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Bioinformatics Scientist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Dr. Elaine </a:t>
            </a:r>
            <a:r>
              <a:rPr lang="en-US" sz="2400" dirty="0" err="1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Mardis</a:t>
            </a: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 &amp; Dr. Katie Miller Labs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en-US" sz="2400" dirty="0">
                <a:solidFill>
                  <a:srgbClr val="7F7F7F"/>
                </a:solidFill>
                <a:latin typeface="Arial" charset="0"/>
                <a:ea typeface="ＭＳ Ｐゴシック" charset="0"/>
                <a:cs typeface="Arial" charset="0"/>
              </a:rPr>
              <a:t>Institute for Genomic Medicine</a:t>
            </a:r>
          </a:p>
          <a:p>
            <a:pPr eaLnBrk="1" hangingPunct="1">
              <a:buFont typeface="Arial" charset="0"/>
              <a:buNone/>
              <a:defRPr/>
            </a:pPr>
            <a:endParaRPr lang="en-US" sz="2400" dirty="0">
              <a:solidFill>
                <a:srgbClr val="7F7F7F"/>
              </a:solidFill>
              <a:latin typeface="Arial" charset="0"/>
              <a:ea typeface="ＭＳ Ｐゴシック" charset="0"/>
              <a:cs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A48F0-0816-C7C3-4F65-2CAAE534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3808"/>
            <a:ext cx="10972800" cy="1143000"/>
          </a:xfrm>
        </p:spPr>
        <p:txBody>
          <a:bodyPr/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r>
              <a:rPr lang="en-US" sz="4500" dirty="0"/>
              <a:t> Workflows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DB254-B3B9-D34C-67D6-FD51B688E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086" y="1234947"/>
            <a:ext cx="8627828" cy="48882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618C42-1DEE-8DE7-FABC-9A0D7FE1B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pic>
        <p:nvPicPr>
          <p:cNvPr id="8" name="Content Placeholder 4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783F8E27-E533-AA47-9A7A-DDD4641960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8" t="81318" r="47247"/>
          <a:stretch/>
        </p:blipFill>
        <p:spPr bwMode="auto">
          <a:xfrm>
            <a:off x="98834" y="6118924"/>
            <a:ext cx="3400903" cy="7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Content Placeholder 4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159F598A-3934-77B3-E974-B79EF35BD2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629" t="71389" r="10791"/>
          <a:stretch/>
        </p:blipFill>
        <p:spPr bwMode="auto">
          <a:xfrm>
            <a:off x="3499737" y="5734731"/>
            <a:ext cx="2272910" cy="1094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3D162C-2B7C-2520-EF0E-906F30102B98}"/>
              </a:ext>
            </a:extLst>
          </p:cNvPr>
          <p:cNvSpPr txBox="1"/>
          <p:nvPr/>
        </p:nvSpPr>
        <p:spPr>
          <a:xfrm>
            <a:off x="204522" y="2122998"/>
            <a:ext cx="112947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poly-A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275E93-7800-3096-D006-6DB6D43EAFB6}"/>
              </a:ext>
            </a:extLst>
          </p:cNvPr>
          <p:cNvSpPr txBox="1"/>
          <p:nvPr/>
        </p:nvSpPr>
        <p:spPr>
          <a:xfrm>
            <a:off x="204522" y="4471389"/>
            <a:ext cx="150554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Probe-based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HD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3337209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6081-0EE4-EC46-39FE-956A4B520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10X Genomics 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HD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79071-A978-BB9B-25EC-BD7E3B41B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30792"/>
            <a:ext cx="5157787" cy="82391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0B720D-B064-4827-94B8-A87175921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4704"/>
            <a:ext cx="5157787" cy="368458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Very well documented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Microscopy image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FFPE, fresh frozen, and fixed frozen (HD and LD v2) or fresh frozen (LD v1)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Protein co-detection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Customizable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Any species (LD v1)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6D12079-F103-EA28-7624-AAF1313A4F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30792"/>
            <a:ext cx="5183188" cy="823912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4C24784-73C0-6804-F1EF-29E22919CC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54704"/>
            <a:ext cx="5183188" cy="368458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U-Pick: subcellular (HD) or multi-cellular (LD)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Probe-based (HD &amp; LD v2) –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HD 3’ coming soon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CytAssist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required (HD &amp; LD v2)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Mouse or human (HD &amp; LD v2)</a:t>
            </a:r>
          </a:p>
          <a:p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610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76AE3-447F-2F5A-6BBE-8F946CD5B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67164"/>
            <a:ext cx="10972800" cy="1143000"/>
          </a:xfrm>
        </p:spPr>
        <p:txBody>
          <a:bodyPr/>
          <a:lstStyle/>
          <a:p>
            <a:r>
              <a:rPr lang="en-US" sz="4500" dirty="0"/>
              <a:t>Spatial Transcriptomics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6658B0-AC47-263D-D8C2-B7529D531450}"/>
              </a:ext>
            </a:extLst>
          </p:cNvPr>
          <p:cNvSpPr txBox="1"/>
          <p:nvPr/>
        </p:nvSpPr>
        <p:spPr>
          <a:xfrm>
            <a:off x="0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Zucha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Abaffy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Kubista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M. (2024). A practical guide to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97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101276.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0265AF1-D4C3-F679-05B6-FF6E799CA764}"/>
              </a:ext>
            </a:extLst>
          </p:cNvPr>
          <p:cNvGrpSpPr/>
          <p:nvPr/>
        </p:nvGrpSpPr>
        <p:grpSpPr>
          <a:xfrm>
            <a:off x="2908857" y="2152922"/>
            <a:ext cx="2675343" cy="1000127"/>
            <a:chOff x="3264703" y="2187059"/>
            <a:chExt cx="2675343" cy="1000127"/>
          </a:xfrm>
        </p:grpSpPr>
        <p:pic>
          <p:nvPicPr>
            <p:cNvPr id="39938" name="Picture 2">
              <a:extLst>
                <a:ext uri="{FF2B5EF4-FFF2-40B4-BE49-F238E27FC236}">
                  <a16:creationId xmlns:a16="http://schemas.microsoft.com/office/drawing/2014/main" id="{56FF9FCD-08D5-3A26-B8C9-95E59A7A77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893" t="24148" r="50393" b="64202"/>
            <a:stretch/>
          </p:blipFill>
          <p:spPr bwMode="auto">
            <a:xfrm>
              <a:off x="3264703" y="2187059"/>
              <a:ext cx="1109383" cy="1000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E6C100-4CB4-7874-E642-D49599269BBE}"/>
                </a:ext>
              </a:extLst>
            </p:cNvPr>
            <p:cNvSpPr txBox="1"/>
            <p:nvPr/>
          </p:nvSpPr>
          <p:spPr>
            <a:xfrm>
              <a:off x="4323898" y="2317790"/>
              <a:ext cx="16161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Image registration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Decoding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Segmentation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BC7771C-8B72-77CC-13D6-98997EE57FB8}"/>
              </a:ext>
            </a:extLst>
          </p:cNvPr>
          <p:cNvGrpSpPr/>
          <p:nvPr/>
        </p:nvGrpSpPr>
        <p:grpSpPr>
          <a:xfrm>
            <a:off x="2904548" y="4340456"/>
            <a:ext cx="2407641" cy="1070527"/>
            <a:chOff x="3264703" y="3317918"/>
            <a:chExt cx="2407641" cy="1070527"/>
          </a:xfrm>
        </p:grpSpPr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4ADC9857-788A-A720-D4EA-EEF3843C01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517" t="23798" b="64553"/>
            <a:stretch/>
          </p:blipFill>
          <p:spPr bwMode="auto">
            <a:xfrm>
              <a:off x="3264703" y="3317918"/>
              <a:ext cx="1109383" cy="10705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824C8C-45C6-9D62-1304-F08F71390229}"/>
                </a:ext>
              </a:extLst>
            </p:cNvPr>
            <p:cNvSpPr txBox="1"/>
            <p:nvPr/>
          </p:nvSpPr>
          <p:spPr>
            <a:xfrm>
              <a:off x="4323898" y="3479569"/>
              <a:ext cx="134844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Trimming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Alignment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UMI correction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4C714DA-F61D-C865-FB02-9EA2EEA5379B}"/>
              </a:ext>
            </a:extLst>
          </p:cNvPr>
          <p:cNvGrpSpPr/>
          <p:nvPr/>
        </p:nvGrpSpPr>
        <p:grpSpPr>
          <a:xfrm>
            <a:off x="6392474" y="2490418"/>
            <a:ext cx="1975994" cy="2373258"/>
            <a:chOff x="6307394" y="2490418"/>
            <a:chExt cx="1975994" cy="2373258"/>
          </a:xfrm>
        </p:grpSpPr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E523E8C2-D1EC-40F4-880F-D1EE72F77E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282" t="43768" r="24978" b="40952"/>
            <a:stretch/>
          </p:blipFill>
          <p:spPr bwMode="auto">
            <a:xfrm>
              <a:off x="6307394" y="2490418"/>
              <a:ext cx="1975994" cy="1841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2CDF7E3-ECC7-E495-CF13-C31B46A07585}"/>
                </a:ext>
              </a:extLst>
            </p:cNvPr>
            <p:cNvSpPr txBox="1"/>
            <p:nvPr/>
          </p:nvSpPr>
          <p:spPr>
            <a:xfrm>
              <a:off x="6630786" y="4340456"/>
              <a:ext cx="132921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Counting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Quality control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5C1CA02-6A20-C0AE-C556-78DEFA24BD5F}"/>
              </a:ext>
            </a:extLst>
          </p:cNvPr>
          <p:cNvGrpSpPr/>
          <p:nvPr/>
        </p:nvGrpSpPr>
        <p:grpSpPr>
          <a:xfrm>
            <a:off x="9176742" y="1847755"/>
            <a:ext cx="2523448" cy="4898462"/>
            <a:chOff x="9176742" y="1847755"/>
            <a:chExt cx="2523448" cy="489846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791A1338-0C1D-590D-F1DC-5C89457126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92" t="62679" r="6922" b="10239"/>
            <a:stretch/>
          </p:blipFill>
          <p:spPr bwMode="auto">
            <a:xfrm>
              <a:off x="9229942" y="1847755"/>
              <a:ext cx="2417047" cy="2220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39A00E4-541A-BD80-7EC9-71AFABE7ADC8}"/>
                </a:ext>
              </a:extLst>
            </p:cNvPr>
            <p:cNvSpPr txBox="1"/>
            <p:nvPr/>
          </p:nvSpPr>
          <p:spPr>
            <a:xfrm>
              <a:off x="9176742" y="4068561"/>
              <a:ext cx="2523448" cy="26776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Normalization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Integration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Imputation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Dimensionality reduction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Clustering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Deconvolution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Multimodal analysis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Annotation &amp; characterization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Spatially variable genes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domains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interaction analysis</a:t>
              </a:r>
            </a:p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Spatial trajectory inference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15DBB2-98F4-BAA3-8A91-D6863CE5F17F}"/>
              </a:ext>
            </a:extLst>
          </p:cNvPr>
          <p:cNvGrpSpPr/>
          <p:nvPr/>
        </p:nvGrpSpPr>
        <p:grpSpPr>
          <a:xfrm>
            <a:off x="295474" y="4019907"/>
            <a:ext cx="1800800" cy="1403355"/>
            <a:chOff x="295474" y="4019907"/>
            <a:chExt cx="1800800" cy="1403355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C64678D-E4CB-FF71-822E-6F1E7639D3F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74" r="5309" b="82357"/>
            <a:stretch/>
          </p:blipFill>
          <p:spPr bwMode="auto">
            <a:xfrm>
              <a:off x="295474" y="4328179"/>
              <a:ext cx="1800800" cy="10950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92D8EF-D9D6-4467-427F-7D6995C3B67C}"/>
                </a:ext>
              </a:extLst>
            </p:cNvPr>
            <p:cNvSpPr txBox="1"/>
            <p:nvPr/>
          </p:nvSpPr>
          <p:spPr>
            <a:xfrm>
              <a:off x="357343" y="4019907"/>
              <a:ext cx="16770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Sequencing-based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3DAB26B-B317-6717-E7CD-826AFCFFAF89}"/>
              </a:ext>
            </a:extLst>
          </p:cNvPr>
          <p:cNvGrpSpPr/>
          <p:nvPr/>
        </p:nvGrpSpPr>
        <p:grpSpPr>
          <a:xfrm>
            <a:off x="295474" y="1741302"/>
            <a:ext cx="1800800" cy="1515097"/>
            <a:chOff x="295474" y="1741302"/>
            <a:chExt cx="1800800" cy="1515097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27C1CE17-E942-07DD-F348-D2BE104B5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873" b="82357"/>
            <a:stretch/>
          </p:blipFill>
          <p:spPr bwMode="auto">
            <a:xfrm>
              <a:off x="295474" y="2049574"/>
              <a:ext cx="1800800" cy="12068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E71E7A-B089-986B-59DF-126CA1E0535A}"/>
                </a:ext>
              </a:extLst>
            </p:cNvPr>
            <p:cNvSpPr txBox="1"/>
            <p:nvPr/>
          </p:nvSpPr>
          <p:spPr>
            <a:xfrm>
              <a:off x="512032" y="1741302"/>
              <a:ext cx="13676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Imaging-based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80CE70C-4CE4-1BDC-9156-505BB5CCF194}"/>
              </a:ext>
            </a:extLst>
          </p:cNvPr>
          <p:cNvCxnSpPr>
            <a:cxnSpLocks/>
          </p:cNvCxnSpPr>
          <p:nvPr/>
        </p:nvCxnSpPr>
        <p:spPr>
          <a:xfrm>
            <a:off x="2319686" y="2652985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8AEB711-0DAE-4BAC-0D8B-183D5D7CF7D0}"/>
              </a:ext>
            </a:extLst>
          </p:cNvPr>
          <p:cNvCxnSpPr>
            <a:cxnSpLocks/>
          </p:cNvCxnSpPr>
          <p:nvPr/>
        </p:nvCxnSpPr>
        <p:spPr>
          <a:xfrm>
            <a:off x="2317531" y="487571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B549BB-273E-B2CC-F383-5A23A5CAAD24}"/>
              </a:ext>
            </a:extLst>
          </p:cNvPr>
          <p:cNvCxnSpPr>
            <a:cxnSpLocks/>
          </p:cNvCxnSpPr>
          <p:nvPr/>
        </p:nvCxnSpPr>
        <p:spPr>
          <a:xfrm>
            <a:off x="8589725" y="378476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9E77EFA-E980-136C-EFCA-09FC563FD832}"/>
              </a:ext>
            </a:extLst>
          </p:cNvPr>
          <p:cNvCxnSpPr>
            <a:cxnSpLocks/>
          </p:cNvCxnSpPr>
          <p:nvPr/>
        </p:nvCxnSpPr>
        <p:spPr>
          <a:xfrm>
            <a:off x="5774127" y="3784769"/>
            <a:ext cx="365760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40000">
                  <a:schemeClr val="bg1">
                    <a:lumMod val="75000"/>
                  </a:schemeClr>
                </a:gs>
                <a:gs pos="63000">
                  <a:schemeClr val="bg1">
                    <a:lumMod val="50000"/>
                  </a:schemeClr>
                </a:gs>
                <a:gs pos="99000">
                  <a:srgbClr val="5E5E5E"/>
                </a:gs>
              </a:gsLst>
              <a:lin ang="0" scaled="1"/>
              <a:tileRect/>
            </a:gra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ight Bracket 33">
            <a:extLst>
              <a:ext uri="{FF2B5EF4-FFF2-40B4-BE49-F238E27FC236}">
                <a16:creationId xmlns:a16="http://schemas.microsoft.com/office/drawing/2014/main" id="{CBD52E78-222E-7440-E886-6A8A5FA38EAC}"/>
              </a:ext>
            </a:extLst>
          </p:cNvPr>
          <p:cNvSpPr/>
          <p:nvPr/>
        </p:nvSpPr>
        <p:spPr>
          <a:xfrm>
            <a:off x="5584199" y="2652985"/>
            <a:ext cx="184141" cy="2222728"/>
          </a:xfrm>
          <a:prstGeom prst="rightBracket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04FC78B-E7D6-D999-9381-2154595C477F}"/>
              </a:ext>
            </a:extLst>
          </p:cNvPr>
          <p:cNvSpPr txBox="1"/>
          <p:nvPr/>
        </p:nvSpPr>
        <p:spPr>
          <a:xfrm>
            <a:off x="2904548" y="1438091"/>
            <a:ext cx="2679651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Raw-data processing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B62F16-B9C2-2950-20F4-7B9DC39FC53A}"/>
              </a:ext>
            </a:extLst>
          </p:cNvPr>
          <p:cNvSpPr txBox="1"/>
          <p:nvPr/>
        </p:nvSpPr>
        <p:spPr>
          <a:xfrm>
            <a:off x="6392474" y="1436382"/>
            <a:ext cx="1975994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Pre- processing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717DE1B-872B-982B-54B5-1785869151BE}"/>
              </a:ext>
            </a:extLst>
          </p:cNvPr>
          <p:cNvSpPr txBox="1"/>
          <p:nvPr/>
        </p:nvSpPr>
        <p:spPr>
          <a:xfrm>
            <a:off x="9176742" y="1436382"/>
            <a:ext cx="2523448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Downstream analysis</a:t>
            </a:r>
          </a:p>
        </p:txBody>
      </p:sp>
    </p:spTree>
    <p:extLst>
      <p:ext uri="{BB962C8B-B14F-4D97-AF65-F5344CB8AC3E}">
        <p14:creationId xmlns:p14="http://schemas.microsoft.com/office/powerpoint/2010/main" val="898032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436A19B-E8A0-680D-A82D-E76A51C3F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390" y="2598300"/>
            <a:ext cx="5896270" cy="294385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96F5BBD-C8FA-E098-8B2C-D7FE6294F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42" y="2598300"/>
            <a:ext cx="5896270" cy="227252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F2ACA328-A987-ACC5-DC57-5E5C9F94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spaceranger</a:t>
            </a:r>
            <a:r>
              <a:rPr lang="en-US" dirty="0"/>
              <a:t> </a:t>
            </a:r>
            <a:r>
              <a:rPr lang="en-US" dirty="0" err="1"/>
              <a:t>mkfastq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80D5C1-CE74-5D88-92BC-C1C3E7483FF2}"/>
              </a:ext>
            </a:extLst>
          </p:cNvPr>
          <p:cNvSpPr txBox="1"/>
          <p:nvPr/>
        </p:nvSpPr>
        <p:spPr>
          <a:xfrm>
            <a:off x="1528101" y="1940559"/>
            <a:ext cx="29807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mkfastq</a:t>
            </a:r>
            <a:r>
              <a:rPr lang="en-US" sz="2400" b="1" dirty="0"/>
              <a:t> sample sheet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FBC524-6872-F630-AB5D-FDFFA7C9595E}"/>
              </a:ext>
            </a:extLst>
          </p:cNvPr>
          <p:cNvSpPr txBox="1"/>
          <p:nvPr/>
        </p:nvSpPr>
        <p:spPr>
          <a:xfrm>
            <a:off x="8233458" y="1940559"/>
            <a:ext cx="1992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mkfastq</a:t>
            </a:r>
            <a:r>
              <a:rPr lang="en-US" sz="2400" b="1" dirty="0"/>
              <a:t> script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A48A38-8B5D-0908-D06B-8A467A4D9788}"/>
              </a:ext>
            </a:extLst>
          </p:cNvPr>
          <p:cNvSpPr txBox="1"/>
          <p:nvPr/>
        </p:nvSpPr>
        <p:spPr>
          <a:xfrm>
            <a:off x="0" y="6488668"/>
            <a:ext cx="992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note you’ll have to change the header if you’re using </a:t>
            </a:r>
            <a:r>
              <a:rPr lang="en-US" dirty="0" err="1"/>
              <a:t>Slurm</a:t>
            </a:r>
            <a:r>
              <a:rPr lang="en-US" dirty="0"/>
              <a:t> as your job scheduler (I’m using SGE here).</a:t>
            </a:r>
          </a:p>
        </p:txBody>
      </p:sp>
    </p:spTree>
    <p:extLst>
      <p:ext uri="{BB962C8B-B14F-4D97-AF65-F5344CB8AC3E}">
        <p14:creationId xmlns:p14="http://schemas.microsoft.com/office/powerpoint/2010/main" val="1187210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E44031D-EC26-D9CD-95C0-AF3AE60D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057930"/>
            <a:ext cx="10972800" cy="1242203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445B1D93-5777-FC24-40FF-E6D07DB1C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08000"/>
            <a:ext cx="10972800" cy="897467"/>
          </a:xfrm>
        </p:spPr>
        <p:txBody>
          <a:bodyPr/>
          <a:lstStyle/>
          <a:p>
            <a:r>
              <a:rPr lang="en-US" sz="4000" dirty="0" err="1"/>
              <a:t>spaceranger</a:t>
            </a:r>
            <a:r>
              <a:rPr lang="en-US" sz="4000" dirty="0"/>
              <a:t> count </a:t>
            </a:r>
            <a:r>
              <a:rPr lang="en-US" sz="4000" dirty="0" err="1"/>
              <a:t>samplesheet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06712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5B08DBC-13B9-6614-4BDC-39BCDD0EC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059" y="812658"/>
            <a:ext cx="7772400" cy="5872332"/>
          </a:xfrm>
          <a:prstGeom prst="rect">
            <a:avLst/>
          </a:prstGeom>
        </p:spPr>
      </p:pic>
      <p:sp>
        <p:nvSpPr>
          <p:cNvPr id="5" name="Title 6">
            <a:extLst>
              <a:ext uri="{FF2B5EF4-FFF2-40B4-BE49-F238E27FC236}">
                <a16:creationId xmlns:a16="http://schemas.microsoft.com/office/drawing/2014/main" id="{B9985022-74C4-F83F-5E43-2176DAE27E36}"/>
              </a:ext>
            </a:extLst>
          </p:cNvPr>
          <p:cNvSpPr txBox="1">
            <a:spLocks/>
          </p:cNvSpPr>
          <p:nvPr/>
        </p:nvSpPr>
        <p:spPr bwMode="auto">
          <a:xfrm>
            <a:off x="609600" y="0"/>
            <a:ext cx="10972800" cy="897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609585" rtl="0" eaLnBrk="0" fontAlgn="base" hangingPunct="0">
              <a:spcBef>
                <a:spcPct val="0"/>
              </a:spcBef>
              <a:spcAft>
                <a:spcPct val="0"/>
              </a:spcAft>
              <a:defRPr sz="5867" b="1" kern="1200">
                <a:solidFill>
                  <a:schemeClr val="tx1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609585" rtl="0" eaLnBrk="0" fontAlgn="base" hangingPunct="0">
              <a:spcBef>
                <a:spcPct val="0"/>
              </a:spcBef>
              <a:spcAft>
                <a:spcPct val="0"/>
              </a:spcAft>
              <a:defRPr sz="5867" b="1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609585" rtl="0" eaLnBrk="0" fontAlgn="base" hangingPunct="0">
              <a:spcBef>
                <a:spcPct val="0"/>
              </a:spcBef>
              <a:spcAft>
                <a:spcPct val="0"/>
              </a:spcAft>
              <a:defRPr sz="5867" b="1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609585" rtl="0" eaLnBrk="0" fontAlgn="base" hangingPunct="0">
              <a:spcBef>
                <a:spcPct val="0"/>
              </a:spcBef>
              <a:spcAft>
                <a:spcPct val="0"/>
              </a:spcAft>
              <a:defRPr sz="5867" b="1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609585" rtl="0" eaLnBrk="0" fontAlgn="base" hangingPunct="0">
              <a:spcBef>
                <a:spcPct val="0"/>
              </a:spcBef>
              <a:spcAft>
                <a:spcPct val="0"/>
              </a:spcAft>
              <a:defRPr sz="5867" b="1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609585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5867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1219170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5867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1828754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5867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2438339" algn="ctr" defTabSz="609585" rtl="0" eaLnBrk="1" fontAlgn="base" hangingPunct="1">
              <a:spcBef>
                <a:spcPct val="0"/>
              </a:spcBef>
              <a:spcAft>
                <a:spcPct val="0"/>
              </a:spcAft>
              <a:defRPr sz="5867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r>
              <a:rPr lang="en-US" sz="4000" dirty="0" err="1"/>
              <a:t>spaceranger</a:t>
            </a:r>
            <a:r>
              <a:rPr lang="en-US" sz="4000" dirty="0"/>
              <a:t> count 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7366C5-C46F-17E7-F116-43C13564BF0E}"/>
              </a:ext>
            </a:extLst>
          </p:cNvPr>
          <p:cNvSpPr txBox="1"/>
          <p:nvPr/>
        </p:nvSpPr>
        <p:spPr>
          <a:xfrm>
            <a:off x="8642195" y="5761660"/>
            <a:ext cx="35498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note you’ll have to change the header if you’re using </a:t>
            </a:r>
            <a:r>
              <a:rPr lang="en-US" dirty="0" err="1"/>
              <a:t>Slurm</a:t>
            </a:r>
            <a:r>
              <a:rPr lang="en-US" dirty="0"/>
              <a:t> as your job scheduler (I’m using SGE here).</a:t>
            </a:r>
          </a:p>
        </p:txBody>
      </p:sp>
    </p:spTree>
    <p:extLst>
      <p:ext uri="{BB962C8B-B14F-4D97-AF65-F5344CB8AC3E}">
        <p14:creationId xmlns:p14="http://schemas.microsoft.com/office/powerpoint/2010/main" val="3818006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A33B-1E1A-F81E-F624-733D9577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Raw data processing:</a:t>
            </a:r>
            <a:br>
              <a:rPr lang="en-US" sz="4500" dirty="0"/>
            </a:br>
            <a:endParaRPr lang="en-US" sz="4500" dirty="0"/>
          </a:p>
        </p:txBody>
      </p:sp>
      <p:pic>
        <p:nvPicPr>
          <p:cNvPr id="5" name="Content Placeholder 4" descr="A diagram of a data flow&#10;&#10;Description automatically generated with medium confidence">
            <a:extLst>
              <a:ext uri="{FF2B5EF4-FFF2-40B4-BE49-F238E27FC236}">
                <a16:creationId xmlns:a16="http://schemas.microsoft.com/office/drawing/2014/main" id="{4FF9D213-755B-6512-7FA6-FC296FAD2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40538" y="1229104"/>
            <a:ext cx="6321837" cy="5415217"/>
          </a:xfrm>
        </p:spPr>
      </p:pic>
    </p:spTree>
    <p:extLst>
      <p:ext uri="{BB962C8B-B14F-4D97-AF65-F5344CB8AC3E}">
        <p14:creationId xmlns:p14="http://schemas.microsoft.com/office/powerpoint/2010/main" val="201845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A33B-1E1A-F81E-F624-733D9577D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Downstream analysis: </a:t>
            </a:r>
            <a:br>
              <a:rPr lang="en-US" sz="4500" dirty="0"/>
            </a:br>
            <a:r>
              <a:rPr lang="en-US" sz="4500" dirty="0"/>
              <a:t>choose your own adventure!</a:t>
            </a:r>
          </a:p>
        </p:txBody>
      </p:sp>
      <p:pic>
        <p:nvPicPr>
          <p:cNvPr id="45058" name="Picture 2" descr="Logo">
            <a:extLst>
              <a:ext uri="{FF2B5EF4-FFF2-40B4-BE49-F238E27FC236}">
                <a16:creationId xmlns:a16="http://schemas.microsoft.com/office/drawing/2014/main" id="{6BEFF8E3-4649-C1E7-A6C9-0EA3E84E0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205" y="2590843"/>
            <a:ext cx="2920909" cy="96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60" name="Picture 4">
            <a:extLst>
              <a:ext uri="{FF2B5EF4-FFF2-40B4-BE49-F238E27FC236}">
                <a16:creationId xmlns:a16="http://schemas.microsoft.com/office/drawing/2014/main" id="{6DC63C6B-3C09-66A8-FF86-9141EF236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13" y="4818322"/>
            <a:ext cx="5622082" cy="1237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66" name="Picture 10">
            <a:extLst>
              <a:ext uri="{FF2B5EF4-FFF2-40B4-BE49-F238E27FC236}">
                <a16:creationId xmlns:a16="http://schemas.microsoft.com/office/drawing/2014/main" id="{1C4220A5-0E90-74AC-2032-CC98C14C3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7482" y="2285714"/>
            <a:ext cx="2327639" cy="157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4FFFD75-B9A2-248B-A3BC-943590614025}"/>
              </a:ext>
            </a:extLst>
          </p:cNvPr>
          <p:cNvGrpSpPr/>
          <p:nvPr/>
        </p:nvGrpSpPr>
        <p:grpSpPr>
          <a:xfrm>
            <a:off x="9932505" y="4483100"/>
            <a:ext cx="1998921" cy="2209478"/>
            <a:chOff x="10690151" y="4712437"/>
            <a:chExt cx="1998921" cy="2209478"/>
          </a:xfrm>
        </p:grpSpPr>
        <p:pic>
          <p:nvPicPr>
            <p:cNvPr id="45068" name="Picture 12">
              <a:extLst>
                <a:ext uri="{FF2B5EF4-FFF2-40B4-BE49-F238E27FC236}">
                  <a16:creationId xmlns:a16="http://schemas.microsoft.com/office/drawing/2014/main" id="{E4B9E691-3CA8-5386-D263-0AF1851E97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58377" y="4712437"/>
              <a:ext cx="1862470" cy="18624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59D4560-5ADC-5B5B-12D8-C92EA64394CE}"/>
                </a:ext>
              </a:extLst>
            </p:cNvPr>
            <p:cNvSpPr txBox="1"/>
            <p:nvPr/>
          </p:nvSpPr>
          <p:spPr>
            <a:xfrm>
              <a:off x="10690151" y="6583361"/>
              <a:ext cx="19989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(formerly </a:t>
              </a:r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STUtility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</p:grpSp>
      <p:pic>
        <p:nvPicPr>
          <p:cNvPr id="45072" name="Picture 16" descr="Scanpy – Single-Cell Analysis in Python ...">
            <a:extLst>
              <a:ext uri="{FF2B5EF4-FFF2-40B4-BE49-F238E27FC236}">
                <a16:creationId xmlns:a16="http://schemas.microsoft.com/office/drawing/2014/main" id="{262E40D2-68DA-7D00-FF75-16ED54D3F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13" y="2557477"/>
            <a:ext cx="2343063" cy="1029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088" name="Picture 32" descr="Python Logo Clip Art Image - ClipSafari">
            <a:extLst>
              <a:ext uri="{FF2B5EF4-FFF2-40B4-BE49-F238E27FC236}">
                <a16:creationId xmlns:a16="http://schemas.microsoft.com/office/drawing/2014/main" id="{77218799-CF5B-0E45-A754-161986946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92" t="33767" r="34970" b="26501"/>
          <a:stretch/>
        </p:blipFill>
        <p:spPr bwMode="auto">
          <a:xfrm>
            <a:off x="108205" y="2493837"/>
            <a:ext cx="1125875" cy="109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A84AF76-5E6D-2C75-015F-A4C95BD56C56}"/>
              </a:ext>
            </a:extLst>
          </p:cNvPr>
          <p:cNvGrpSpPr/>
          <p:nvPr/>
        </p:nvGrpSpPr>
        <p:grpSpPr>
          <a:xfrm>
            <a:off x="4237835" y="2363486"/>
            <a:ext cx="2296510" cy="1417825"/>
            <a:chOff x="9353439" y="5134326"/>
            <a:chExt cx="2982676" cy="1633701"/>
          </a:xfrm>
        </p:grpSpPr>
        <p:pic>
          <p:nvPicPr>
            <p:cNvPr id="13" name="Picture 8" descr="Spatial Single-Cell Transcriptomics Toolbox • Giotto">
              <a:extLst>
                <a:ext uri="{FF2B5EF4-FFF2-40B4-BE49-F238E27FC236}">
                  <a16:creationId xmlns:a16="http://schemas.microsoft.com/office/drawing/2014/main" id="{7472C858-8063-6D44-972D-723EDC320D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3439" y="5134326"/>
              <a:ext cx="2982676" cy="1604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F12A96-38E2-3F38-2E74-6158A6FEDFC7}"/>
                </a:ext>
              </a:extLst>
            </p:cNvPr>
            <p:cNvSpPr txBox="1"/>
            <p:nvPr/>
          </p:nvSpPr>
          <p:spPr>
            <a:xfrm>
              <a:off x="11391781" y="6398695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Giotto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A333DAA-36A1-E865-C4A2-EAFA7A4977A3}"/>
              </a:ext>
            </a:extLst>
          </p:cNvPr>
          <p:cNvGrpSpPr/>
          <p:nvPr/>
        </p:nvGrpSpPr>
        <p:grpSpPr>
          <a:xfrm>
            <a:off x="7505708" y="4753351"/>
            <a:ext cx="2296510" cy="1417825"/>
            <a:chOff x="9353439" y="5134326"/>
            <a:chExt cx="2982676" cy="1633701"/>
          </a:xfrm>
        </p:grpSpPr>
        <p:pic>
          <p:nvPicPr>
            <p:cNvPr id="19" name="Picture 8" descr="Spatial Single-Cell Transcriptomics Toolbox • Giotto">
              <a:extLst>
                <a:ext uri="{FF2B5EF4-FFF2-40B4-BE49-F238E27FC236}">
                  <a16:creationId xmlns:a16="http://schemas.microsoft.com/office/drawing/2014/main" id="{ACF2D8CB-3EC8-8FF9-C03F-B68D294F63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3439" y="5134326"/>
              <a:ext cx="2982676" cy="16047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AEBEBF-9B2A-967B-CB96-DF6CFDACE868}"/>
                </a:ext>
              </a:extLst>
            </p:cNvPr>
            <p:cNvSpPr txBox="1"/>
            <p:nvPr/>
          </p:nvSpPr>
          <p:spPr>
            <a:xfrm>
              <a:off x="11391781" y="6398695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Giotto</a:t>
              </a:r>
            </a:p>
          </p:txBody>
        </p:sp>
      </p:grpSp>
      <p:pic>
        <p:nvPicPr>
          <p:cNvPr id="45090" name="Picture 34">
            <a:extLst>
              <a:ext uri="{FF2B5EF4-FFF2-40B4-BE49-F238E27FC236}">
                <a16:creationId xmlns:a16="http://schemas.microsoft.com/office/drawing/2014/main" id="{0C3E0B91-45B1-AF59-18C8-AEEE1A77A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4" y="5053263"/>
            <a:ext cx="1125876" cy="87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BDE178-04BD-D946-8561-9CF5BCCEC6DE}"/>
              </a:ext>
            </a:extLst>
          </p:cNvPr>
          <p:cNvSpPr txBox="1"/>
          <p:nvPr/>
        </p:nvSpPr>
        <p:spPr>
          <a:xfrm>
            <a:off x="1178257" y="2229231"/>
            <a:ext cx="3609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91F95D-8B87-C981-FA39-607FAA764849}"/>
              </a:ext>
            </a:extLst>
          </p:cNvPr>
          <p:cNvSpPr txBox="1"/>
          <p:nvPr/>
        </p:nvSpPr>
        <p:spPr>
          <a:xfrm>
            <a:off x="1178257" y="5081934"/>
            <a:ext cx="3609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30058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148DB5A-EFB5-7668-7152-C8A88C6A4428}"/>
              </a:ext>
            </a:extLst>
          </p:cNvPr>
          <p:cNvSpPr txBox="1"/>
          <p:nvPr/>
        </p:nvSpPr>
        <p:spPr>
          <a:xfrm>
            <a:off x="0" y="6396335"/>
            <a:ext cx="6538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Wu and Tu et al. 2024. </a:t>
            </a:r>
            <a:r>
              <a:rPr lang="en-US" sz="1200" i="0" dirty="0">
                <a:solidFill>
                  <a:srgbClr val="1C1D1E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Spatially resolved transcriptome of the aging mouse brain. Aging Cell. 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/10.1111/acel.14109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9286C27-2835-FC55-FAE4-AB90A3496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14" y="202900"/>
            <a:ext cx="11619571" cy="1325563"/>
          </a:xfrm>
        </p:spPr>
        <p:txBody>
          <a:bodyPr>
            <a:noAutofit/>
          </a:bodyPr>
          <a:lstStyle/>
          <a:p>
            <a:pPr algn="ctr"/>
            <a:r>
              <a:rPr lang="en-US" sz="4500" b="1" dirty="0">
                <a:latin typeface="Arial" panose="020B0604020202020204" pitchFamily="34" charset="0"/>
                <a:cs typeface="Arial" panose="020B0604020202020204" pitchFamily="34" charset="0"/>
              </a:rPr>
              <a:t>Today’s </a:t>
            </a:r>
            <a:r>
              <a:rPr lang="en-US" sz="4500" b="1" dirty="0" err="1">
                <a:latin typeface="Arial" panose="020B0604020202020204" pitchFamily="34" charset="0"/>
                <a:cs typeface="Arial" panose="020B0604020202020204" pitchFamily="34" charset="0"/>
              </a:rPr>
              <a:t>data:</a:t>
            </a:r>
            <a:r>
              <a:rPr lang="en-US" sz="4500" dirty="0" err="1">
                <a:latin typeface="Arial" panose="020B0604020202020204" pitchFamily="34" charset="0"/>
                <a:cs typeface="Arial" panose="020B0604020202020204" pitchFamily="34" charset="0"/>
              </a:rPr>
              <a:t>Spatial</a:t>
            </a: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 transcriptomic map of </a:t>
            </a:r>
            <a:b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500" dirty="0">
                <a:latin typeface="Arial" panose="020B0604020202020204" pitchFamily="34" charset="0"/>
                <a:cs typeface="Arial" panose="020B0604020202020204" pitchFamily="34" charset="0"/>
              </a:rPr>
              <a:t>aging mouse brain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3D37C7-6B5C-6059-4656-7405C83962F0}"/>
              </a:ext>
            </a:extLst>
          </p:cNvPr>
          <p:cNvGrpSpPr/>
          <p:nvPr/>
        </p:nvGrpSpPr>
        <p:grpSpPr>
          <a:xfrm>
            <a:off x="390707" y="1843667"/>
            <a:ext cx="11379405" cy="4341542"/>
            <a:chOff x="128653" y="1791628"/>
            <a:chExt cx="11379405" cy="4341542"/>
          </a:xfrm>
        </p:grpSpPr>
        <p:pic>
          <p:nvPicPr>
            <p:cNvPr id="6" name="Main graphic">
              <a:extLst>
                <a:ext uri="{FF2B5EF4-FFF2-40B4-BE49-F238E27FC236}">
                  <a16:creationId xmlns:a16="http://schemas.microsoft.com/office/drawing/2014/main" id="{7DBF6656-7C8B-71FA-64F6-3F3D2E9AA9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23" r="52351" b="86616"/>
            <a:stretch/>
          </p:blipFill>
          <p:spPr>
            <a:xfrm>
              <a:off x="128653" y="2529819"/>
              <a:ext cx="5863841" cy="252946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" name="Main graphic">
              <a:extLst>
                <a:ext uri="{FF2B5EF4-FFF2-40B4-BE49-F238E27FC236}">
                  <a16:creationId xmlns:a16="http://schemas.microsoft.com/office/drawing/2014/main" id="{FCCB3958-A959-F8CB-B925-91BF893A70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00" t="26367" r="952" b="44044"/>
            <a:stretch/>
          </p:blipFill>
          <p:spPr>
            <a:xfrm>
              <a:off x="6481856" y="1791628"/>
              <a:ext cx="5026202" cy="434154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" name="Main graphic">
              <a:extLst>
                <a:ext uri="{FF2B5EF4-FFF2-40B4-BE49-F238E27FC236}">
                  <a16:creationId xmlns:a16="http://schemas.microsoft.com/office/drawing/2014/main" id="{E7EDA101-5C4E-925D-80E6-BED1DBC245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9132" t="6992" r="64165" b="91985"/>
            <a:stretch/>
          </p:blipFill>
          <p:spPr>
            <a:xfrm>
              <a:off x="5597192" y="3854957"/>
              <a:ext cx="884664" cy="193288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43876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219C-D8DE-0160-0EB2-AB8C87331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Regions of Interest (ROI)</a:t>
            </a:r>
          </a:p>
        </p:txBody>
      </p:sp>
      <p:pic>
        <p:nvPicPr>
          <p:cNvPr id="4" name="Picture 3" descr="A computer screen shot of a brain&#10;&#10;Description automatically generated">
            <a:extLst>
              <a:ext uri="{FF2B5EF4-FFF2-40B4-BE49-F238E27FC236}">
                <a16:creationId xmlns:a16="http://schemas.microsoft.com/office/drawing/2014/main" id="{D02CB6BD-FC9D-9664-2FFA-3E64988346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8"/>
          <a:stretch/>
        </p:blipFill>
        <p:spPr>
          <a:xfrm>
            <a:off x="6332916" y="1833848"/>
            <a:ext cx="5568452" cy="40921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575EA1C-7D69-BEC3-12F0-A7FC3A0304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4"/>
          <a:stretch/>
        </p:blipFill>
        <p:spPr>
          <a:xfrm>
            <a:off x="290632" y="1828710"/>
            <a:ext cx="5568452" cy="409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63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DFFDAED-9658-2CFC-A25F-A40653FC690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81645" y="1642110"/>
            <a:ext cx="11828709" cy="35737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A5E739C-3BD8-D4DA-2F8E-8E7FA0D49C67}"/>
              </a:ext>
            </a:extLst>
          </p:cNvPr>
          <p:cNvSpPr/>
          <p:nvPr/>
        </p:nvSpPr>
        <p:spPr>
          <a:xfrm>
            <a:off x="3230880" y="3068320"/>
            <a:ext cx="2865119" cy="206248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271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8CAE6-EE1D-90B0-C31F-7624D91F8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Other spatial -omics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AEE7F7-C423-E7EF-1B76-095F799D4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b="1" dirty="0"/>
              <a:t>DNA sequencing</a:t>
            </a:r>
            <a:r>
              <a:rPr lang="en-US" sz="2400" dirty="0"/>
              <a:t>: slide-DNA-seq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(Zhao et al., 2022)</a:t>
            </a:r>
          </a:p>
          <a:p>
            <a:endParaRPr lang="en-US" sz="800" i="1" dirty="0"/>
          </a:p>
          <a:p>
            <a:r>
              <a:rPr lang="en-US" sz="2400" b="1" dirty="0"/>
              <a:t>Epigenomics: </a:t>
            </a:r>
            <a:r>
              <a:rPr lang="en-US" sz="2400" dirty="0"/>
              <a:t>ATAC-seq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Deng et al., 2022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en-US" sz="2400" dirty="0"/>
              <a:t> and CUT&amp;TAG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Deng et al., 2022)</a:t>
            </a:r>
            <a:r>
              <a:rPr lang="en-US" sz="2400" i="1" dirty="0"/>
              <a:t> </a:t>
            </a:r>
            <a:r>
              <a:rPr lang="en-US" sz="2400" dirty="0"/>
              <a:t>both available with </a:t>
            </a:r>
            <a:r>
              <a:rPr lang="en-US" sz="2400" dirty="0" err="1"/>
              <a:t>FlowGel</a:t>
            </a:r>
            <a:r>
              <a:rPr lang="en-US" sz="2400" dirty="0"/>
              <a:t> assay by </a:t>
            </a:r>
            <a:r>
              <a:rPr lang="en-US" sz="2400" dirty="0" err="1"/>
              <a:t>AtlasXomics</a:t>
            </a:r>
            <a:endParaRPr lang="en-US" sz="2400" dirty="0"/>
          </a:p>
          <a:p>
            <a:endParaRPr lang="en-US" sz="800" dirty="0"/>
          </a:p>
          <a:p>
            <a:r>
              <a:rPr lang="en-US" sz="2400" b="1" dirty="0"/>
              <a:t>Proteomics:</a:t>
            </a:r>
            <a:r>
              <a:rPr lang="en-US" sz="2400" dirty="0"/>
              <a:t> CODEX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Goltsev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2018)</a:t>
            </a:r>
            <a:r>
              <a:rPr lang="en-US" sz="2400" dirty="0"/>
              <a:t>, Immuno-SABER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(Saka et al., 2019)</a:t>
            </a:r>
            <a:r>
              <a:rPr lang="en-US" sz="2400" dirty="0"/>
              <a:t>, </a:t>
            </a:r>
            <a:r>
              <a:rPr lang="en-US" sz="2400" dirty="0" err="1"/>
              <a:t>scDVP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(Rosenberger et al., 2023)</a:t>
            </a:r>
            <a:r>
              <a:rPr lang="en-US" sz="2400" dirty="0"/>
              <a:t>, </a:t>
            </a:r>
            <a:r>
              <a:rPr lang="en-US" sz="2400" dirty="0" err="1"/>
              <a:t>RIBOmap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(Zeng et al., 2023)</a:t>
            </a:r>
            <a:r>
              <a:rPr lang="en-US" sz="2400" dirty="0"/>
              <a:t>,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/>
              <a:t>CITE-seq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(Liu et al., 2023)</a:t>
            </a:r>
            <a:r>
              <a:rPr lang="en-US" sz="2400" dirty="0"/>
              <a:t>,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/>
              <a:t>Stereo-CITE-seq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(Liao et al., 2023)</a:t>
            </a:r>
          </a:p>
          <a:p>
            <a:endParaRPr lang="en-US" sz="800" dirty="0"/>
          </a:p>
          <a:p>
            <a:r>
              <a:rPr lang="en-US" sz="2400" b="1" dirty="0"/>
              <a:t>Metabolomics</a:t>
            </a:r>
            <a:r>
              <a:rPr lang="en-US" sz="2400" dirty="0"/>
              <a:t>: MSI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Unsihuay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2021) </a:t>
            </a:r>
            <a:r>
              <a:rPr lang="en-US" sz="2400" dirty="0"/>
              <a:t>and </a:t>
            </a:r>
            <a:r>
              <a:rPr lang="en-US" sz="2400" dirty="0" err="1"/>
              <a:t>scSpaMet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(Hu et al., 2023)</a:t>
            </a:r>
          </a:p>
          <a:p>
            <a:endParaRPr lang="en-US" sz="800" dirty="0"/>
          </a:p>
          <a:p>
            <a:r>
              <a:rPr lang="en-US" sz="2400" b="1" dirty="0"/>
              <a:t>Temporally-resolved</a:t>
            </a:r>
            <a:r>
              <a:rPr lang="en-US" sz="2400" dirty="0"/>
              <a:t>: </a:t>
            </a:r>
            <a:r>
              <a:rPr lang="en-US" sz="2400" dirty="0" err="1"/>
              <a:t>intMEMOIR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(Chow et al., 2021)</a:t>
            </a:r>
            <a:r>
              <a:rPr lang="en-US" sz="2400" dirty="0"/>
              <a:t>, Spatial </a:t>
            </a:r>
            <a:r>
              <a:rPr lang="en-US" sz="2400" dirty="0" err="1"/>
              <a:t>iTracer</a:t>
            </a:r>
            <a:r>
              <a:rPr lang="en-US" sz="2400" dirty="0"/>
              <a:t>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(He et al., 2022)</a:t>
            </a:r>
            <a:r>
              <a:rPr lang="en-US" sz="2400" dirty="0"/>
              <a:t>, Space-TREX 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2400" i="1" dirty="0" err="1">
                <a:solidFill>
                  <a:schemeClr val="bg1">
                    <a:lumMod val="65000"/>
                  </a:schemeClr>
                </a:solidFill>
              </a:rPr>
              <a:t>Ratz</a:t>
            </a:r>
            <a:r>
              <a:rPr lang="en-US" sz="2400" i="1" dirty="0">
                <a:solidFill>
                  <a:schemeClr val="bg1">
                    <a:lumMod val="65000"/>
                  </a:schemeClr>
                </a:solidFill>
              </a:rPr>
              <a:t> et al., 2022)</a:t>
            </a:r>
          </a:p>
          <a:p>
            <a:pPr lvl="1"/>
            <a:r>
              <a:rPr lang="en-US" sz="1866" i="1" dirty="0"/>
              <a:t>Enable lineage tracing using CRISPR-Cas9 scarring or lentiviral barcoding!</a:t>
            </a:r>
          </a:p>
        </p:txBody>
      </p:sp>
    </p:spTree>
    <p:extLst>
      <p:ext uri="{BB962C8B-B14F-4D97-AF65-F5344CB8AC3E}">
        <p14:creationId xmlns:p14="http://schemas.microsoft.com/office/powerpoint/2010/main" val="993958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6EBE-59F2-FA55-A445-ED2674B0F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Experimental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0606-9318-1FEA-D6B8-17BD24771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7086600" cy="4157745"/>
          </a:xfrm>
        </p:spPr>
        <p:txBody>
          <a:bodyPr/>
          <a:lstStyle/>
          <a:p>
            <a:pPr marL="400050" indent="-400050">
              <a:buFont typeface="+mj-lt"/>
              <a:buAutoNum type="arabicPeriod"/>
            </a:pPr>
            <a:r>
              <a:rPr lang="en-US" sz="2400" dirty="0"/>
              <a:t>Experimental design</a:t>
            </a:r>
          </a:p>
          <a:p>
            <a:pPr marL="801688" lvl="1" indent="-269875"/>
            <a:r>
              <a:rPr lang="en-US" sz="1866" dirty="0"/>
              <a:t>Hypothesis generation or testing?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Target (gene or cell) detectability</a:t>
            </a:r>
          </a:p>
          <a:p>
            <a:pPr marL="801688" lvl="1" indent="-269875"/>
            <a:r>
              <a:rPr lang="en-US" sz="1866" dirty="0"/>
              <a:t>Rare cells will be hard to identify with a low-res technology</a:t>
            </a:r>
          </a:p>
          <a:p>
            <a:pPr marL="801688" lvl="1" indent="-269875"/>
            <a:r>
              <a:rPr lang="en-US" sz="1866" dirty="0"/>
              <a:t>Transcripts with low expression may be difficult to profile with a technology that has low capture efficiency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Tissue type and species</a:t>
            </a:r>
            <a:endParaRPr lang="en-US" sz="1866" dirty="0"/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Availability of reference data</a:t>
            </a:r>
          </a:p>
          <a:p>
            <a:pPr marL="801688" lvl="1" indent="-269875"/>
            <a:r>
              <a:rPr lang="en-US" sz="1866" dirty="0"/>
              <a:t>For cell deconvolution</a:t>
            </a:r>
          </a:p>
          <a:p>
            <a:pPr marL="400050" indent="-400050">
              <a:buFont typeface="+mj-lt"/>
              <a:buAutoNum type="arabicPeriod"/>
            </a:pPr>
            <a:r>
              <a:rPr lang="en-US" sz="2400" dirty="0"/>
              <a:t>Tissue section type and quality</a:t>
            </a:r>
          </a:p>
          <a:p>
            <a:pPr marL="742950" indent="-7429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A4859F-C79B-5465-D839-14F4838955F8}"/>
              </a:ext>
            </a:extLst>
          </p:cNvPr>
          <p:cNvSpPr txBox="1"/>
          <p:nvPr/>
        </p:nvSpPr>
        <p:spPr>
          <a:xfrm>
            <a:off x="0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Zucha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D.,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Abaffy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Kubista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M. (2024). A practical guide to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97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101276.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F95C7B7-1228-13C7-EDCD-D88F4B00FC20}"/>
              </a:ext>
            </a:extLst>
          </p:cNvPr>
          <p:cNvGrpSpPr/>
          <p:nvPr/>
        </p:nvGrpSpPr>
        <p:grpSpPr>
          <a:xfrm>
            <a:off x="8015864" y="1818906"/>
            <a:ext cx="3566536" cy="4563987"/>
            <a:chOff x="8015864" y="1818906"/>
            <a:chExt cx="3566536" cy="4563987"/>
          </a:xfrm>
        </p:grpSpPr>
        <p:pic>
          <p:nvPicPr>
            <p:cNvPr id="38914" name="Picture 2">
              <a:extLst>
                <a:ext uri="{FF2B5EF4-FFF2-40B4-BE49-F238E27FC236}">
                  <a16:creationId xmlns:a16="http://schemas.microsoft.com/office/drawing/2014/main" id="{67F9C611-7C73-D740-0341-6D0B756F6D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15864" y="1818906"/>
              <a:ext cx="3566536" cy="42869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E18AB89-58F0-04CB-C06A-074C9D6D3301}"/>
                </a:ext>
              </a:extLst>
            </p:cNvPr>
            <p:cNvSpPr txBox="1"/>
            <p:nvPr/>
          </p:nvSpPr>
          <p:spPr>
            <a:xfrm>
              <a:off x="9396906" y="6105894"/>
              <a:ext cx="8044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+ </a:t>
              </a:r>
              <a:r>
                <a:rPr lang="en-US" sz="1200" dirty="0" err="1"/>
                <a:t>FlowGel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635750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1A823-2EEA-5404-8B14-9CC59685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What challenges remain?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C62C4-2807-AF18-934E-253A5448F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49824"/>
            <a:ext cx="7841876" cy="4312387"/>
          </a:xfrm>
        </p:spPr>
        <p:txBody>
          <a:bodyPr/>
          <a:lstStyle/>
          <a:p>
            <a:r>
              <a:rPr lang="en-US" sz="2400" dirty="0"/>
              <a:t>Compatibility with wider range of tissues</a:t>
            </a:r>
          </a:p>
          <a:p>
            <a:r>
              <a:rPr lang="en-US" sz="2400" dirty="0"/>
              <a:t>Optimize data storage and processing speed</a:t>
            </a:r>
          </a:p>
          <a:p>
            <a:r>
              <a:rPr lang="en-US" sz="2400" dirty="0"/>
              <a:t>Optimize spatial resolution and capture efficiency</a:t>
            </a:r>
          </a:p>
          <a:p>
            <a:r>
              <a:rPr lang="en-US" sz="2400" dirty="0"/>
              <a:t>Reduce signal diffusion</a:t>
            </a:r>
          </a:p>
          <a:p>
            <a:r>
              <a:rPr lang="en-US" sz="2400" dirty="0"/>
              <a:t>ST-specific normalization and batch correction</a:t>
            </a:r>
          </a:p>
          <a:p>
            <a:r>
              <a:rPr lang="en-US" sz="2400" dirty="0"/>
              <a:t>Registration across slices</a:t>
            </a:r>
          </a:p>
          <a:p>
            <a:r>
              <a:rPr lang="en-US" sz="2400" dirty="0"/>
              <a:t>Integration with multi-omics</a:t>
            </a:r>
          </a:p>
          <a:p>
            <a:r>
              <a:rPr lang="en-US" sz="2400" dirty="0"/>
              <a:t>Increased throughput, reduced cost, greater accessibility</a:t>
            </a:r>
          </a:p>
          <a:p>
            <a:endParaRPr lang="en-US" sz="2400" dirty="0"/>
          </a:p>
        </p:txBody>
      </p:sp>
      <p:pic>
        <p:nvPicPr>
          <p:cNvPr id="5" name="Content Placeholder 4" descr="A close-up of a microscope&#10;&#10;Description automatically generated">
            <a:extLst>
              <a:ext uri="{FF2B5EF4-FFF2-40B4-BE49-F238E27FC236}">
                <a16:creationId xmlns:a16="http://schemas.microsoft.com/office/drawing/2014/main" id="{65BE6B17-2FE9-357E-A7C8-1F697F7DFB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08" t="4242" b="2891"/>
          <a:stretch/>
        </p:blipFill>
        <p:spPr bwMode="auto">
          <a:xfrm>
            <a:off x="8633012" y="2160496"/>
            <a:ext cx="3240498" cy="3754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0349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5B377F-A337-7041-7638-20357A3D8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Why spatial?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F3248C14-0A09-7E72-4BAD-96F9B8F74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05" t="48830" r="9453" b="13873"/>
          <a:stretch/>
        </p:blipFill>
        <p:spPr bwMode="auto">
          <a:xfrm>
            <a:off x="176053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88645691-B7FA-29C8-6E16-D37DDCFC21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851" r="8887" b="59460"/>
          <a:stretch/>
        </p:blipFill>
        <p:spPr bwMode="auto">
          <a:xfrm>
            <a:off x="6239779" y="1973129"/>
            <a:ext cx="2744305" cy="234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ABEDC5A3-90B3-0B39-B86B-A22A8C416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7" t="48830" r="53711" b="13873"/>
          <a:stretch/>
        </p:blipFill>
        <p:spPr bwMode="auto">
          <a:xfrm>
            <a:off x="9164596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F148307F-3F3D-9EC0-D6E9-8F06742B65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7" t="3065" r="52660" b="59637"/>
          <a:stretch/>
        </p:blipFill>
        <p:spPr bwMode="auto">
          <a:xfrm>
            <a:off x="3207916" y="1937025"/>
            <a:ext cx="2851351" cy="24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B3CC46-5F63-BCCC-B29E-722DB404833E}"/>
              </a:ext>
            </a:extLst>
          </p:cNvPr>
          <p:cNvSpPr txBox="1"/>
          <p:nvPr/>
        </p:nvSpPr>
        <p:spPr>
          <a:xfrm>
            <a:off x="0" y="6611779"/>
            <a:ext cx="2694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4"/>
              </a:rPr>
              <a:t>https://boxia2018.wixsite.com/boxia</a:t>
            </a:r>
            <a:r>
              <a:rPr lang="en-US" sz="1000" dirty="0"/>
              <a:t> (@BoXia7)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6DF403-8BDD-39C8-9CCE-931FD592C080}"/>
              </a:ext>
            </a:extLst>
          </p:cNvPr>
          <p:cNvSpPr txBox="1"/>
          <p:nvPr/>
        </p:nvSpPr>
        <p:spPr>
          <a:xfrm>
            <a:off x="536022" y="4312464"/>
            <a:ext cx="2010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Complex Tissue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E04D2-2243-EA98-23A9-C354ED01DC98}"/>
              </a:ext>
            </a:extLst>
          </p:cNvPr>
          <p:cNvSpPr txBox="1"/>
          <p:nvPr/>
        </p:nvSpPr>
        <p:spPr>
          <a:xfrm>
            <a:off x="3734580" y="4321202"/>
            <a:ext cx="1797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Bulk RNA-seq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88F0D8-5AFA-171B-77B3-B9234CE33B35}"/>
              </a:ext>
            </a:extLst>
          </p:cNvPr>
          <p:cNvSpPr txBox="1"/>
          <p:nvPr/>
        </p:nvSpPr>
        <p:spPr>
          <a:xfrm>
            <a:off x="6467243" y="4314502"/>
            <a:ext cx="2483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Single-cell RNA-seq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7EA484-93F8-2A7D-BC17-55C3E0391D7C}"/>
              </a:ext>
            </a:extLst>
          </p:cNvPr>
          <p:cNvSpPr txBox="1"/>
          <p:nvPr/>
        </p:nvSpPr>
        <p:spPr>
          <a:xfrm>
            <a:off x="9315311" y="4314502"/>
            <a:ext cx="2836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Spatial Transcriptomics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61095B-E2DD-1CF1-1CD2-FC6EC4835CD2}"/>
              </a:ext>
            </a:extLst>
          </p:cNvPr>
          <p:cNvSpPr txBox="1"/>
          <p:nvPr/>
        </p:nvSpPr>
        <p:spPr>
          <a:xfrm>
            <a:off x="139821" y="4740449"/>
            <a:ext cx="28875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Networks of many cells each with individual gene expression patterns that regulate interactions and ultimately tissue function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1198F6-9E6C-F43E-DA1E-09FBA4566940}"/>
              </a:ext>
            </a:extLst>
          </p:cNvPr>
          <p:cNvSpPr txBox="1"/>
          <p:nvPr/>
        </p:nvSpPr>
        <p:spPr>
          <a:xfrm>
            <a:off x="3793858" y="4753974"/>
            <a:ext cx="167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tissue-average </a:t>
            </a:r>
          </a:p>
          <a:p>
            <a:pPr algn="ctr"/>
            <a:r>
              <a:rPr lang="en-US" i="1" dirty="0"/>
              <a:t>gene expression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5D8CB6-A26F-9E78-1C19-C12EE206D663}"/>
              </a:ext>
            </a:extLst>
          </p:cNvPr>
          <p:cNvSpPr txBox="1"/>
          <p:nvPr/>
        </p:nvSpPr>
        <p:spPr>
          <a:xfrm>
            <a:off x="6772566" y="4753974"/>
            <a:ext cx="1678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Cell-specific </a:t>
            </a:r>
          </a:p>
          <a:p>
            <a:pPr algn="ctr"/>
            <a:r>
              <a:rPr lang="en-US" i="1" dirty="0"/>
              <a:t>gene expression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653D13-CE7B-D263-A9E1-FA5FA0D223D4}"/>
              </a:ext>
            </a:extLst>
          </p:cNvPr>
          <p:cNvSpPr txBox="1"/>
          <p:nvPr/>
        </p:nvSpPr>
        <p:spPr>
          <a:xfrm>
            <a:off x="9660886" y="4721312"/>
            <a:ext cx="21452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region-, cell-, or </a:t>
            </a:r>
          </a:p>
          <a:p>
            <a:pPr algn="ctr"/>
            <a:r>
              <a:rPr lang="en-US" i="1" dirty="0"/>
              <a:t>subcellular-specific </a:t>
            </a:r>
          </a:p>
          <a:p>
            <a:pPr algn="ctr"/>
            <a:r>
              <a:rPr lang="en-US" i="1" dirty="0"/>
              <a:t>gene expression with</a:t>
            </a:r>
          </a:p>
          <a:p>
            <a:pPr algn="ctr"/>
            <a:r>
              <a:rPr lang="en-US" i="1" dirty="0"/>
              <a:t>spatial context</a:t>
            </a:r>
          </a:p>
        </p:txBody>
      </p:sp>
    </p:spTree>
    <p:extLst>
      <p:ext uri="{BB962C8B-B14F-4D97-AF65-F5344CB8AC3E}">
        <p14:creationId xmlns:p14="http://schemas.microsoft.com/office/powerpoint/2010/main" val="1236785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75DBF-D1D9-9F19-9C35-8EE1D872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500" dirty="0"/>
              <a:t>Spatial transcriptomics has </a:t>
            </a:r>
            <a:br>
              <a:rPr lang="en-US" sz="4500" dirty="0"/>
            </a:br>
            <a:r>
              <a:rPr lang="en-US" sz="4500" dirty="0"/>
              <a:t>broad applications</a:t>
            </a:r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084271EE-FE1F-A206-1C50-CD13BB40D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90"/>
          <a:stretch/>
        </p:blipFill>
        <p:spPr bwMode="auto">
          <a:xfrm>
            <a:off x="3771899" y="1942722"/>
            <a:ext cx="4724401" cy="4489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C23372-D15F-A603-EB9F-5F4EB8AEA1D5}"/>
              </a:ext>
            </a:extLst>
          </p:cNvPr>
          <p:cNvSpPr txBox="1"/>
          <p:nvPr/>
        </p:nvSpPr>
        <p:spPr>
          <a:xfrm>
            <a:off x="-1" y="645789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Du, Jun &amp; Yang et al. (2023). Advances in spatial transcriptomics and related data analysis strategies.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Journal of Translational Medicine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10.1186/s12967-023-04150-2.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0D4427-D629-129D-1D28-97D3E0DABC68}"/>
              </a:ext>
            </a:extLst>
          </p:cNvPr>
          <p:cNvGrpSpPr/>
          <p:nvPr/>
        </p:nvGrpSpPr>
        <p:grpSpPr>
          <a:xfrm>
            <a:off x="8864602" y="3733799"/>
            <a:ext cx="1134531" cy="1278469"/>
            <a:chOff x="8864602" y="3733799"/>
            <a:chExt cx="1134531" cy="1278469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F58D9F7-599F-4507-92D1-6EB7CF6F953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66" t="86944" r="49975" b="389"/>
            <a:stretch/>
          </p:blipFill>
          <p:spPr bwMode="auto">
            <a:xfrm>
              <a:off x="8864602" y="3733799"/>
              <a:ext cx="1134531" cy="609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B018E98-108E-85FD-1BBE-B51753C64E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90" t="86944" r="23714" b="389"/>
            <a:stretch/>
          </p:blipFill>
          <p:spPr bwMode="auto">
            <a:xfrm>
              <a:off x="8864602" y="4402667"/>
              <a:ext cx="1058335" cy="6096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65537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009BB-6218-EE2F-8DB0-33A6F9B39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Spatial transcriptomics is not “new”…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3001-AFD2-DA7C-C01E-55F369245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019B83-0C8D-EBCE-8E5A-799702D735D7}"/>
              </a:ext>
            </a:extLst>
          </p:cNvPr>
          <p:cNvSpPr txBox="1"/>
          <p:nvPr/>
        </p:nvSpPr>
        <p:spPr>
          <a:xfrm>
            <a:off x="0" y="6457890"/>
            <a:ext cx="4390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Moses, L., &amp; </a:t>
            </a:r>
            <a:r>
              <a:rPr lang="en-US" sz="1000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Pachter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L. (2022). Museum of spatial transcriptomics. </a:t>
            </a:r>
            <a:r>
              <a:rPr lang="en-US" sz="1000" b="0" i="1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Nature methods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/10.1038/s41592-022-01409-2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F7FC5C1-2BCA-A55D-A83E-370C4F077A0C}"/>
              </a:ext>
            </a:extLst>
          </p:cNvPr>
          <p:cNvGrpSpPr/>
          <p:nvPr/>
        </p:nvGrpSpPr>
        <p:grpSpPr>
          <a:xfrm>
            <a:off x="515894" y="1600201"/>
            <a:ext cx="11160211" cy="4424682"/>
            <a:chOff x="515894" y="1600201"/>
            <a:chExt cx="11160211" cy="442468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0FF34A-603A-A3B3-8C7F-487E5EAF1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5894" y="1600201"/>
              <a:ext cx="11160211" cy="442468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3B52DF-69C1-640A-0CF6-EBC644453628}"/>
                </a:ext>
              </a:extLst>
            </p:cNvPr>
            <p:cNvSpPr/>
            <p:nvPr/>
          </p:nvSpPr>
          <p:spPr>
            <a:xfrm>
              <a:off x="609600" y="1885950"/>
              <a:ext cx="3419475" cy="1571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DD09C979-539D-8A21-D9F0-27BE1D9590FE}"/>
              </a:ext>
            </a:extLst>
          </p:cNvPr>
          <p:cNvSpPr/>
          <p:nvPr/>
        </p:nvSpPr>
        <p:spPr>
          <a:xfrm>
            <a:off x="1187532" y="3859481"/>
            <a:ext cx="1223159" cy="391885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4FD4259-DC55-E08A-D16E-834E252EB79B}"/>
              </a:ext>
            </a:extLst>
          </p:cNvPr>
          <p:cNvSpPr/>
          <p:nvPr/>
        </p:nvSpPr>
        <p:spPr>
          <a:xfrm>
            <a:off x="5104409" y="3859481"/>
            <a:ext cx="1223159" cy="391885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63C2BB-7B3D-76B9-8913-31E4EDDB2F77}"/>
              </a:ext>
            </a:extLst>
          </p:cNvPr>
          <p:cNvSpPr/>
          <p:nvPr/>
        </p:nvSpPr>
        <p:spPr>
          <a:xfrm>
            <a:off x="4813465" y="2571009"/>
            <a:ext cx="1223159" cy="492826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0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4791-BDFC-05D9-7324-02C361619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…but it’s expanding!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2C021-9A77-DC08-6182-3CC979146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F1A99E-72CB-C072-A1A1-9E8CCBEB8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12" y="2250040"/>
            <a:ext cx="11909119" cy="3247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DB666B-5054-925B-622C-02EFE31E9C44}"/>
              </a:ext>
            </a:extLst>
          </p:cNvPr>
          <p:cNvSpPr txBox="1"/>
          <p:nvPr/>
        </p:nvSpPr>
        <p:spPr>
          <a:xfrm>
            <a:off x="0" y="6457890"/>
            <a:ext cx="4467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Valihrach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L., et al (2024). A practical guide to spatial transcriptomics. </a:t>
            </a:r>
          </a:p>
          <a:p>
            <a:r>
              <a:rPr lang="en-US" sz="1000" b="0" i="1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Molecular aspects of medicine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</a:t>
            </a:r>
            <a:r>
              <a:rPr lang="en-US" sz="10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US" sz="10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/10.1016/j.mam.2024.101276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7-Point Star 4">
            <a:extLst>
              <a:ext uri="{FF2B5EF4-FFF2-40B4-BE49-F238E27FC236}">
                <a16:creationId xmlns:a16="http://schemas.microsoft.com/office/drawing/2014/main" id="{A6264265-8737-C1DC-8EB7-12CC220C9026}"/>
              </a:ext>
            </a:extLst>
          </p:cNvPr>
          <p:cNvSpPr/>
          <p:nvPr/>
        </p:nvSpPr>
        <p:spPr>
          <a:xfrm>
            <a:off x="6007070" y="4000500"/>
            <a:ext cx="1155729" cy="838200"/>
          </a:xfrm>
          <a:prstGeom prst="star7">
            <a:avLst/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7-Point Star 5">
            <a:extLst>
              <a:ext uri="{FF2B5EF4-FFF2-40B4-BE49-F238E27FC236}">
                <a16:creationId xmlns:a16="http://schemas.microsoft.com/office/drawing/2014/main" id="{23DF8ABC-F0E6-A50C-CBC5-26094ED88AA9}"/>
              </a:ext>
            </a:extLst>
          </p:cNvPr>
          <p:cNvSpPr/>
          <p:nvPr/>
        </p:nvSpPr>
        <p:spPr>
          <a:xfrm>
            <a:off x="6592754" y="4710718"/>
            <a:ext cx="2051066" cy="838200"/>
          </a:xfrm>
          <a:prstGeom prst="star7">
            <a:avLst/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81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FE336E6-32D7-1486-80CD-17193EE2E28A}"/>
              </a:ext>
            </a:extLst>
          </p:cNvPr>
          <p:cNvGrpSpPr/>
          <p:nvPr/>
        </p:nvGrpSpPr>
        <p:grpSpPr>
          <a:xfrm>
            <a:off x="1176544" y="296834"/>
            <a:ext cx="10095013" cy="6264332"/>
            <a:chOff x="1339104" y="593668"/>
            <a:chExt cx="10095013" cy="626433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B7852FA-5346-CCF2-D54D-43A37468FE77}"/>
                </a:ext>
              </a:extLst>
            </p:cNvPr>
            <p:cNvSpPr/>
            <p:nvPr/>
          </p:nvSpPr>
          <p:spPr>
            <a:xfrm>
              <a:off x="5662370" y="3958158"/>
              <a:ext cx="652824" cy="2726452"/>
            </a:xfrm>
            <a:prstGeom prst="rect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Pentagon 34">
              <a:extLst>
                <a:ext uri="{FF2B5EF4-FFF2-40B4-BE49-F238E27FC236}">
                  <a16:creationId xmlns:a16="http://schemas.microsoft.com/office/drawing/2014/main" id="{1C9FF6C5-2D87-1743-7A0D-4F24FA64D004}"/>
                </a:ext>
              </a:extLst>
            </p:cNvPr>
            <p:cNvSpPr/>
            <p:nvPr/>
          </p:nvSpPr>
          <p:spPr>
            <a:xfrm rot="2115815" flipH="1">
              <a:off x="3393563" y="3153860"/>
              <a:ext cx="2709712" cy="435321"/>
            </a:xfrm>
            <a:prstGeom prst="homePlat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Imaging-based</a:t>
              </a:r>
            </a:p>
          </p:txBody>
        </p:sp>
        <p:sp>
          <p:nvSpPr>
            <p:cNvPr id="36" name="Pentagon 35">
              <a:extLst>
                <a:ext uri="{FF2B5EF4-FFF2-40B4-BE49-F238E27FC236}">
                  <a16:creationId xmlns:a16="http://schemas.microsoft.com/office/drawing/2014/main" id="{1FBFBE0B-2716-493E-7EA2-452F6E57E770}"/>
                </a:ext>
              </a:extLst>
            </p:cNvPr>
            <p:cNvSpPr/>
            <p:nvPr/>
          </p:nvSpPr>
          <p:spPr>
            <a:xfrm rot="19895327">
              <a:off x="5675802" y="2967469"/>
              <a:ext cx="4438558" cy="402962"/>
            </a:xfrm>
            <a:prstGeom prst="homePlat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Sequencing-based</a:t>
              </a: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37B86C5-D3B0-DCCB-769B-2DD587FC2CD4}"/>
                </a:ext>
              </a:extLst>
            </p:cNvPr>
            <p:cNvGrpSpPr/>
            <p:nvPr/>
          </p:nvGrpSpPr>
          <p:grpSpPr>
            <a:xfrm rot="20142189" flipH="1">
              <a:off x="3952747" y="1537819"/>
              <a:ext cx="2238113" cy="1005841"/>
              <a:chOff x="1091188" y="3838357"/>
              <a:chExt cx="2238113" cy="1005841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F1787D4-660A-7E0F-E03D-0F96FCB35618}"/>
                  </a:ext>
                </a:extLst>
              </p:cNvPr>
              <p:cNvGrpSpPr/>
              <p:nvPr/>
            </p:nvGrpSpPr>
            <p:grpSpPr>
              <a:xfrm>
                <a:off x="1107440" y="3838357"/>
                <a:ext cx="2154545" cy="1005841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0" name="Terminator 39">
                  <a:extLst>
                    <a:ext uri="{FF2B5EF4-FFF2-40B4-BE49-F238E27FC236}">
                      <a16:creationId xmlns:a16="http://schemas.microsoft.com/office/drawing/2014/main" id="{0620C00E-1071-F069-E62F-73E06493151D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Teardrop 40">
                  <a:extLst>
                    <a:ext uri="{FF2B5EF4-FFF2-40B4-BE49-F238E27FC236}">
                      <a16:creationId xmlns:a16="http://schemas.microsoft.com/office/drawing/2014/main" id="{6CAC2396-5756-8CC9-D604-71EB5B411F9D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079662E-9063-D1DF-1592-B7A2A8A12C4E}"/>
                  </a:ext>
                </a:extLst>
              </p:cNvPr>
              <p:cNvSpPr txBox="1"/>
              <p:nvPr/>
            </p:nvSpPr>
            <p:spPr>
              <a:xfrm>
                <a:off x="1091188" y="4079709"/>
                <a:ext cx="223811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in situ 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sequencing</a:t>
                </a:r>
              </a:p>
              <a:p>
                <a:pPr algn="ctr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(ISS)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1A671FC-776D-D92A-CDD6-1B2246A7DD08}"/>
                </a:ext>
              </a:extLst>
            </p:cNvPr>
            <p:cNvGrpSpPr/>
            <p:nvPr/>
          </p:nvGrpSpPr>
          <p:grpSpPr>
            <a:xfrm rot="560009">
              <a:off x="1339104" y="2153618"/>
              <a:ext cx="2366353" cy="1005841"/>
              <a:chOff x="1765564" y="5065594"/>
              <a:chExt cx="2366353" cy="1005841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01AB508-2FAC-E2AE-4AB7-5AFB68A4EF39}"/>
                  </a:ext>
                </a:extLst>
              </p:cNvPr>
              <p:cNvGrpSpPr/>
              <p:nvPr/>
            </p:nvGrpSpPr>
            <p:grpSpPr>
              <a:xfrm>
                <a:off x="1826807" y="5065594"/>
                <a:ext cx="2154545" cy="1005841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5" name="Terminator 44">
                  <a:extLst>
                    <a:ext uri="{FF2B5EF4-FFF2-40B4-BE49-F238E27FC236}">
                      <a16:creationId xmlns:a16="http://schemas.microsoft.com/office/drawing/2014/main" id="{02B548EE-D4D1-3136-4B77-CE802BFE5D65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Teardrop 45">
                  <a:extLst>
                    <a:ext uri="{FF2B5EF4-FFF2-40B4-BE49-F238E27FC236}">
                      <a16:creationId xmlns:a16="http://schemas.microsoft.com/office/drawing/2014/main" id="{40C55318-B924-B886-B99F-50CFE815070B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F238E28-8C1D-600F-769F-322F331BCCC3}"/>
                  </a:ext>
                </a:extLst>
              </p:cNvPr>
              <p:cNvSpPr txBox="1"/>
              <p:nvPr/>
            </p:nvSpPr>
            <p:spPr>
              <a:xfrm>
                <a:off x="1765564" y="5303259"/>
                <a:ext cx="236635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in situ 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hybridization</a:t>
                </a:r>
              </a:p>
              <a:p>
                <a:pPr algn="ctr"/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(ISH)</a:t>
                </a:r>
              </a:p>
            </p:txBody>
          </p:sp>
        </p:grpSp>
        <p:grpSp>
          <p:nvGrpSpPr>
            <p:cNvPr id="16384" name="Group 16383">
              <a:extLst>
                <a:ext uri="{FF2B5EF4-FFF2-40B4-BE49-F238E27FC236}">
                  <a16:creationId xmlns:a16="http://schemas.microsoft.com/office/drawing/2014/main" id="{92DB3F16-94DB-EA16-2B3A-F9EBD9BB3EE0}"/>
                </a:ext>
              </a:extLst>
            </p:cNvPr>
            <p:cNvGrpSpPr/>
            <p:nvPr/>
          </p:nvGrpSpPr>
          <p:grpSpPr>
            <a:xfrm rot="3925348">
              <a:off x="8293048" y="1035523"/>
              <a:ext cx="1596912" cy="713202"/>
              <a:chOff x="8418763" y="1400078"/>
              <a:chExt cx="1596912" cy="713202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471521CB-87C0-B05B-A223-E6C1FA6476DC}"/>
                  </a:ext>
                </a:extLst>
              </p:cNvPr>
              <p:cNvGrpSpPr/>
              <p:nvPr/>
            </p:nvGrpSpPr>
            <p:grpSpPr>
              <a:xfrm>
                <a:off x="8422222" y="1400078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62" name="Terminator 61">
                  <a:extLst>
                    <a:ext uri="{FF2B5EF4-FFF2-40B4-BE49-F238E27FC236}">
                      <a16:creationId xmlns:a16="http://schemas.microsoft.com/office/drawing/2014/main" id="{80B6678E-ABD0-2E5A-FCA4-465C6915F503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3" name="Teardrop 62">
                  <a:extLst>
                    <a:ext uri="{FF2B5EF4-FFF2-40B4-BE49-F238E27FC236}">
                      <a16:creationId xmlns:a16="http://schemas.microsoft.com/office/drawing/2014/main" id="{5D7DE90A-459A-8881-6968-F7F1C92C252D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2A77B7-986D-6B96-5C2C-0051A72A1DA1}"/>
                  </a:ext>
                </a:extLst>
              </p:cNvPr>
              <p:cNvSpPr txBox="1"/>
              <p:nvPr/>
            </p:nvSpPr>
            <p:spPr>
              <a:xfrm>
                <a:off x="8418763" y="1557732"/>
                <a:ext cx="159691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Microfluidics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99B5737-2369-5F3A-6BCE-834ED4CB6287}"/>
                </a:ext>
              </a:extLst>
            </p:cNvPr>
            <p:cNvGrpSpPr/>
            <p:nvPr/>
          </p:nvGrpSpPr>
          <p:grpSpPr>
            <a:xfrm rot="187252">
              <a:off x="9913415" y="1924683"/>
              <a:ext cx="1520702" cy="713202"/>
              <a:chOff x="9882273" y="1874740"/>
              <a:chExt cx="1520702" cy="713202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94DE32BB-BC2D-FAB5-B4E5-F98EDF1C3CA2}"/>
                  </a:ext>
                </a:extLst>
              </p:cNvPr>
              <p:cNvGrpSpPr/>
              <p:nvPr/>
            </p:nvGrpSpPr>
            <p:grpSpPr>
              <a:xfrm rot="10800000">
                <a:off x="9882273" y="1874740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1" name="Terminator 50">
                  <a:extLst>
                    <a:ext uri="{FF2B5EF4-FFF2-40B4-BE49-F238E27FC236}">
                      <a16:creationId xmlns:a16="http://schemas.microsoft.com/office/drawing/2014/main" id="{C5D79313-F81C-AF7B-9AEC-B7A5026FC115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Teardrop 51">
                  <a:extLst>
                    <a:ext uri="{FF2B5EF4-FFF2-40B4-BE49-F238E27FC236}">
                      <a16:creationId xmlns:a16="http://schemas.microsoft.com/office/drawing/2014/main" id="{6AD35833-E45F-A72B-2B05-7BE3133235D6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3C443A-C8CF-396D-EEDB-BF0FDA3DFBD4}"/>
                  </a:ext>
                </a:extLst>
              </p:cNvPr>
              <p:cNvSpPr txBox="1"/>
              <p:nvPr/>
            </p:nvSpPr>
            <p:spPr>
              <a:xfrm>
                <a:off x="10190857" y="2035499"/>
                <a:ext cx="92525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Arrays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99BE7BF-276B-890C-3F21-1C45DD937716}"/>
                </a:ext>
              </a:extLst>
            </p:cNvPr>
            <p:cNvGrpSpPr/>
            <p:nvPr/>
          </p:nvGrpSpPr>
          <p:grpSpPr>
            <a:xfrm rot="1751724">
              <a:off x="7676201" y="3626725"/>
              <a:ext cx="1520702" cy="713202"/>
              <a:chOff x="7476563" y="3767524"/>
              <a:chExt cx="1520702" cy="713202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1C79F12-EF87-0908-A0B1-B3F44B269A3A}"/>
                  </a:ext>
                </a:extLst>
              </p:cNvPr>
              <p:cNvGrpSpPr/>
              <p:nvPr/>
            </p:nvGrpSpPr>
            <p:grpSpPr>
              <a:xfrm rot="10800000">
                <a:off x="7476563" y="3767524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7" name="Terminator 56">
                  <a:extLst>
                    <a:ext uri="{FF2B5EF4-FFF2-40B4-BE49-F238E27FC236}">
                      <a16:creationId xmlns:a16="http://schemas.microsoft.com/office/drawing/2014/main" id="{7D23813C-3670-E97C-D83B-BA8D8E31699C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eardrop 57">
                  <a:extLst>
                    <a:ext uri="{FF2B5EF4-FFF2-40B4-BE49-F238E27FC236}">
                      <a16:creationId xmlns:a16="http://schemas.microsoft.com/office/drawing/2014/main" id="{DD31505B-73BD-8B8C-8868-8888FA648CC4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E183946-A39B-8F31-0556-7BDC61541762}"/>
                  </a:ext>
                </a:extLst>
              </p:cNvPr>
              <p:cNvSpPr txBox="1"/>
              <p:nvPr/>
            </p:nvSpPr>
            <p:spPr>
              <a:xfrm>
                <a:off x="7752466" y="3924069"/>
                <a:ext cx="912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Beads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2341114-C446-0BCB-B6F4-BB47BB664EBC}"/>
                </a:ext>
              </a:extLst>
            </p:cNvPr>
            <p:cNvGrpSpPr/>
            <p:nvPr/>
          </p:nvGrpSpPr>
          <p:grpSpPr>
            <a:xfrm rot="1847165">
              <a:off x="8974396" y="2923249"/>
              <a:ext cx="1520702" cy="713202"/>
              <a:chOff x="8905517" y="3095663"/>
              <a:chExt cx="1520702" cy="713202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698B7080-6E53-30D4-C589-3967E20BA563}"/>
                  </a:ext>
                </a:extLst>
              </p:cNvPr>
              <p:cNvGrpSpPr/>
              <p:nvPr/>
            </p:nvGrpSpPr>
            <p:grpSpPr>
              <a:xfrm rot="10800000">
                <a:off x="8905517" y="3095663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48" name="Terminator 47">
                  <a:extLst>
                    <a:ext uri="{FF2B5EF4-FFF2-40B4-BE49-F238E27FC236}">
                      <a16:creationId xmlns:a16="http://schemas.microsoft.com/office/drawing/2014/main" id="{70CE26ED-B058-297E-6B79-C300325C6A72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9" name="Teardrop 48">
                  <a:extLst>
                    <a:ext uri="{FF2B5EF4-FFF2-40B4-BE49-F238E27FC236}">
                      <a16:creationId xmlns:a16="http://schemas.microsoft.com/office/drawing/2014/main" id="{8B9557F0-CCAB-D0E1-3570-EE6E0E52A619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E837C5-6DB4-98B6-B8B6-BF86B26B51E9}"/>
                  </a:ext>
                </a:extLst>
              </p:cNvPr>
              <p:cNvSpPr txBox="1"/>
              <p:nvPr/>
            </p:nvSpPr>
            <p:spPr>
              <a:xfrm>
                <a:off x="9001328" y="3248853"/>
                <a:ext cx="132760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Nanoballs</a:t>
                </a:r>
              </a:p>
            </p:txBody>
          </p:sp>
        </p:grpSp>
        <p:grpSp>
          <p:nvGrpSpPr>
            <p:cNvPr id="16385" name="Group 16384">
              <a:extLst>
                <a:ext uri="{FF2B5EF4-FFF2-40B4-BE49-F238E27FC236}">
                  <a16:creationId xmlns:a16="http://schemas.microsoft.com/office/drawing/2014/main" id="{59609CBD-4041-3714-D02C-DDE22F6C83BB}"/>
                </a:ext>
              </a:extLst>
            </p:cNvPr>
            <p:cNvGrpSpPr/>
            <p:nvPr/>
          </p:nvGrpSpPr>
          <p:grpSpPr>
            <a:xfrm rot="2168576">
              <a:off x="6895059" y="1804184"/>
              <a:ext cx="1520702" cy="713202"/>
              <a:chOff x="6158760" y="2533894"/>
              <a:chExt cx="1520702" cy="713202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5124700-828C-11F3-D97C-5229733FFEA8}"/>
                  </a:ext>
                </a:extLst>
              </p:cNvPr>
              <p:cNvGrpSpPr/>
              <p:nvPr/>
            </p:nvGrpSpPr>
            <p:grpSpPr>
              <a:xfrm>
                <a:off x="6158760" y="2533894"/>
                <a:ext cx="1520702" cy="713202"/>
                <a:chOff x="1107440" y="3838357"/>
                <a:chExt cx="2154545" cy="1005841"/>
              </a:xfrm>
              <a:solidFill>
                <a:schemeClr val="accent3">
                  <a:lumMod val="75000"/>
                </a:schemeClr>
              </a:solidFill>
              <a:effectLst/>
            </p:grpSpPr>
            <p:sp>
              <p:nvSpPr>
                <p:cNvPr id="54" name="Terminator 53">
                  <a:extLst>
                    <a:ext uri="{FF2B5EF4-FFF2-40B4-BE49-F238E27FC236}">
                      <a16:creationId xmlns:a16="http://schemas.microsoft.com/office/drawing/2014/main" id="{C276FD01-362B-9745-1591-2680529D8794}"/>
                    </a:ext>
                  </a:extLst>
                </p:cNvPr>
                <p:cNvSpPr/>
                <p:nvPr/>
              </p:nvSpPr>
              <p:spPr>
                <a:xfrm>
                  <a:off x="1107440" y="3838358"/>
                  <a:ext cx="2036696" cy="1005840"/>
                </a:xfrm>
                <a:prstGeom prst="flowChartTerminator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5" name="Teardrop 54">
                  <a:extLst>
                    <a:ext uri="{FF2B5EF4-FFF2-40B4-BE49-F238E27FC236}">
                      <a16:creationId xmlns:a16="http://schemas.microsoft.com/office/drawing/2014/main" id="{B92C34E2-BB10-4046-0787-6D4C85D769C8}"/>
                    </a:ext>
                  </a:extLst>
                </p:cNvPr>
                <p:cNvSpPr/>
                <p:nvPr/>
              </p:nvSpPr>
              <p:spPr>
                <a:xfrm rot="2700941">
                  <a:off x="2256145" y="3838357"/>
                  <a:ext cx="1005840" cy="1005840"/>
                </a:xfrm>
                <a:prstGeom prst="teardrop">
                  <a:avLst/>
                </a:prstGeom>
                <a:grpFill/>
                <a:ln>
                  <a:solidFill>
                    <a:schemeClr val="accent3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50A80EF-41D1-A6C6-983B-33F959140B32}"/>
                  </a:ext>
                </a:extLst>
              </p:cNvPr>
              <p:cNvSpPr txBox="1"/>
              <p:nvPr/>
            </p:nvSpPr>
            <p:spPr>
              <a:xfrm>
                <a:off x="6207596" y="2675597"/>
                <a:ext cx="136928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Dissection</a:t>
                </a:r>
              </a:p>
            </p:txBody>
          </p:sp>
        </p:grp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02067B8E-8871-9046-CF69-074E9A2D5CF4}"/>
                </a:ext>
              </a:extLst>
            </p:cNvPr>
            <p:cNvSpPr/>
            <p:nvPr/>
          </p:nvSpPr>
          <p:spPr>
            <a:xfrm>
              <a:off x="4369120" y="6031692"/>
              <a:ext cx="3273344" cy="795827"/>
            </a:xfrm>
            <a:prstGeom prst="triangle">
              <a:avLst/>
            </a:prstGeom>
            <a:solidFill>
              <a:srgbClr val="945200"/>
            </a:solidFill>
            <a:ln>
              <a:solidFill>
                <a:srgbClr val="9452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38CD49-17D9-CEBC-E24D-06EE23CA99CF}"/>
                </a:ext>
              </a:extLst>
            </p:cNvPr>
            <p:cNvSpPr txBox="1"/>
            <p:nvPr/>
          </p:nvSpPr>
          <p:spPr>
            <a:xfrm>
              <a:off x="4996298" y="6150114"/>
              <a:ext cx="198496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Spatial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Transcriptomics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DC0355-4467-0041-66B8-CA23E7DACCAF}"/>
              </a:ext>
            </a:extLst>
          </p:cNvPr>
          <p:cNvSpPr txBox="1"/>
          <p:nvPr/>
        </p:nvSpPr>
        <p:spPr>
          <a:xfrm>
            <a:off x="1053538" y="6030319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imaging RNAs in place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CCF9B4-27FF-690E-C83D-CD0D09201F1F}"/>
              </a:ext>
            </a:extLst>
          </p:cNvPr>
          <p:cNvSpPr txBox="1"/>
          <p:nvPr/>
        </p:nvSpPr>
        <p:spPr>
          <a:xfrm>
            <a:off x="8634177" y="5914835"/>
            <a:ext cx="2829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extract mRNA expression + </a:t>
            </a:r>
          </a:p>
          <a:p>
            <a:r>
              <a:rPr lang="en-US" dirty="0"/>
              <a:t>preserve spatial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69823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CAEA1-659B-777C-0D74-BFBB9C888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endParaRPr lang="en-US" sz="4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31D3C-A52E-0982-4E5A-0A8C31A82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653" y="2218486"/>
            <a:ext cx="5686821" cy="34878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A67B14-E664-DE5A-C2BD-675DDD272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0741C-247C-E1DF-095F-E6C237C409B3}"/>
              </a:ext>
            </a:extLst>
          </p:cNvPr>
          <p:cNvSpPr txBox="1"/>
          <p:nvPr/>
        </p:nvSpPr>
        <p:spPr>
          <a:xfrm>
            <a:off x="263525" y="1828800"/>
            <a:ext cx="56868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Visium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slides has two or four capture areas of either 6.5 x 6.5 mm or 11 x 11 mm.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~5,000 capture spots (6.5 x 6.5 mm capture area)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~14,000 barcoded spots (11 x 11 mm capture area)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Each spot has millions of oligonucleotides with: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poly(dT) sequence for the capture of polyadenylated molecules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UMI used for the identification of duplicate molecules that arise during the library preparation and sequencing process</a:t>
            </a:r>
          </a:p>
          <a:p>
            <a:pPr marL="628650" lvl="1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Spatial Barcode, which is shared by all oligonucleotides within each individual gene expression capture spot</a:t>
            </a:r>
          </a:p>
        </p:txBody>
      </p:sp>
    </p:spTree>
    <p:extLst>
      <p:ext uri="{BB962C8B-B14F-4D97-AF65-F5344CB8AC3E}">
        <p14:creationId xmlns:p14="http://schemas.microsoft.com/office/powerpoint/2010/main" val="4290899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3180-E6FD-8676-33E1-9D7959B55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2086571"/>
            <a:ext cx="5067300" cy="4157745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The HD slide has two capture areas, each 6.5 x 6.5 mm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~ 11 million 2 x 2 µm barcoded squares without gaps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Oligonucleotides each have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poly(dT) sequence for capture of the ligation product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UMI for the identification of duplicate molecules that arise during the library preparation and sequencing process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2000" dirty="0"/>
              <a:t>Spatial Barcode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1EFDF-F3DA-8BCC-93B8-6BC5EBF8F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786"/>
          <a:stretch/>
        </p:blipFill>
        <p:spPr>
          <a:xfrm>
            <a:off x="5867250" y="1926284"/>
            <a:ext cx="6273046" cy="21591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FE7C21A-12CF-3EB0-D381-32C8C551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>
            <a:normAutofit/>
          </a:bodyPr>
          <a:lstStyle/>
          <a:p>
            <a:r>
              <a:rPr lang="en-US" sz="4500" dirty="0"/>
              <a:t>10X Genomics </a:t>
            </a:r>
            <a:r>
              <a:rPr lang="en-US" sz="4500" dirty="0" err="1"/>
              <a:t>Visium</a:t>
            </a:r>
            <a:r>
              <a:rPr lang="en-US" sz="4500" dirty="0"/>
              <a:t> HD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E9719A-4D93-E217-3081-89671029B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4054" y="6244316"/>
            <a:ext cx="906242" cy="5851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754A75-B4BF-80EA-CDCA-8663B43087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725"/>
          <a:stretch/>
        </p:blipFill>
        <p:spPr>
          <a:xfrm>
            <a:off x="5867250" y="4506034"/>
            <a:ext cx="6273045" cy="125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60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80a3d22bcb0c5da21548b33"/>
  <p:tag name="BIOJSON" val="{&quot;id&quot;:&quot;47c99b2b-4467-46e5-9cac-8e5116d7e827&quot;,&quot;objects&quot;:{&quot;47c99b2b-4467-46e5-9cac-8e5116d7e827&quot;:{&quot;id&quot;:&quot;47c99b2b-4467-46e5-9cac-8e5116d7e827&quot;,&quot;type&quot;:&quot;FIGURE_OBJECT&quot;,&quot;document&quot;:{&quot;type&quot;:&quot;DOCUMENT_GROUP&quot;,&quot;canvasType&quot;:&quot;FIGURE&quot;,&quot;units&quot;:&quot;in&quot;}},&quot;c065c5e2-5bc4-4c53-9969-3c12ddb28ab3&quot;:{&quot;id&quot;:&quot;c065c5e2-5bc4-4c53-9969-3c12ddb28ab3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47c99b2b-4467-46e5-9cac-8e5116d7e827&quot;,&quot;type&quot;:&quot;FRAME&quot;,&quot;order&quot;:&quot;5&quot;}},&quot;33e34086-cb72-4b63-8938-2ce01070dd4b&quot;:{&quot;id&quot;:&quot;33e34086-cb72-4b63-8938-2ce01070dd4b&quot;,&quot;type&quot;:&quot;FIGURE_OBJECT&quot;,&quot;document&quot;:{&quot;type&quot;:&quot;FIGURE&quot;,&quot;canvasType&quot;:&quot;FIGURE&quot;,&quot;units&quot;:&quot;in&quot;,&quot;title&quot;:&quot;Arrow Flow Chart (Layout) &quot;,&quot;aspectRatio&quot;:0},&quot;parent&quot;:{&quot;parentId&quot;:&quot;47c99b2b-4467-46e5-9cac-8e5116d7e827&quot;,&quot;type&quot;:&quot;DOCUMENT&quot;,&quot;order&quot;:&quot;5&quot;}},&quot;1de1c068-023f-48f7-9a4b-b84ad04d4a91&quot;:{&quot;id&quot;:&quot;1de1c068-023f-48f7-9a4b-b84ad04d4a91&quot;,&quot;type&quot;:&quot;FIGURE_OBJECT&quot;,&quot;relativeTransform&quot;:{&quot;translate&quot;:{&quot;x&quot;:146.95371104470337,&quot;y&quot;:54.833570768065044},&quot;rotate&quot;:0,&quot;skewX&quot;:0,&quot;scale&quot;:{&quot;x&quot;:1,&quot;y&quot;:1}},&quot;path&quot;:{&quot;type&quot;:&quot;RECT&quot;,&quot;size&quot;:{&quot;x&quot;:1253.9074220894067,&quot;y&quot;:379.80704770446494}},&quot;pathStyles&quot;:[{&quot;type&quot;:&quot;FILL&quot;,&quot;fillStyle&quot;:&quot;rgba(0,0,0,0)&quot;}],&quot;parent&quot;:{&quot;type&quot;:&quot;FRAME&quot;,&quot;parentId&quot;:&quot;33e34086-cb72-4b63-8938-2ce01070dd4b&quot;,&quot;order&quot;:&quot;5&quot;}},&quot;a78ed32c-71dd-4c42-9044-51061371d452&quot;:{&quot;id&quot;:&quot;a78ed32c-71dd-4c42-9044-51061371d452&quot;,&quot;type&quot;:&quot;FIGURE_OBJECT&quot;,&quot;guide&quot;:{&quot;type&quot;:&quot;GRID&quot;,&quot;distance&quot;:0.5,&quot;units&quot;:&quot;in&quot;},&quot;parent&quot;:{&quot;parentId&quot;:&quot;47c99b2b-4467-46e5-9cac-8e5116d7e827&quot;,&quot;type&quot;:&quot;GUIDE&quot;,&quot;order&quot;:&quot;5&quot;}},&quot;e23482df-5cb2-48a9-b428-ee7d04166071&quot;:{&quot;id&quot;:&quot;e23482df-5cb2-48a9-b428-ee7d04166071&quot;,&quot;type&quot;:&quot;FIGURE_OBJECT&quot;,&quot;parent&quot;:{&quot;type&quot;:&quot;CHILD&quot;,&quot;parentId&quot;:&quot;33e34086-cb72-4b63-8938-2ce01070dd4b&quot;,&quot;order&quot;:&quot;5&quot;},&quot;layout&quot;:{&quot;sizeRatio&quot;:{&quot;x&quot;:0.88,&quot;y&quot;:0.88},&quot;keepAspectRatio&quot;:false},&quot;source&quot;:{&quot;id&quot;:&quot;663b829363e1b76196a9339a&quot;,&quot;type&quot;:&quot;TEMPLATES&quot;},&quot;assetId&quot;:&quot;66b82540a3a0244041e0b664&quot;,&quot;relativeTransform&quot;:{&quot;translate&quot;:{&quot;x&quot;:43.63636363636363,&quot;y&quot;:-15.835559339897506},&quot;rotate&quot;:0,&quot;skewX&quot;:0,&quot;scale&quot;:{&quot;x&quot;:1,&quot;y&quot;:1}}},&quot;88bd2865-4536-4bc7-8d8e-2ab56871c9c2&quot;:{&quot;type&quot;:&quot;FIGURE_OBJECT&quot;,&quot;id&quot;:&quot;88bd2865-4536-4bc7-8d8e-2ab56871c9c2&quot;,&quot;relativeTransform&quot;:{&quot;translate&quot;:{&quot;x&quot;:-442.89966095241994,&quot;y&quot;:-7.574841334212575},&quot;rotate&quot;:0,&quot;skewX&quot;:0,&quot;scale&quot;:{&quot;x&quot;:1,&quot;y&quot;:1}},&quot;opacity&quot;:1,&quot;path&quot;:{&quot;type&quot;:&quot;RECT&quot;,&quot;size&quot;:{&quot;x&quot;:84.28722591604259,&quot;y&quot;:68.18181818181819},&quot;cornerRounding&quot;:{&quot;type&quot;:&quot;ARC_LENGTH&quot;,&quot;global&quot;:11.267920414012877}},&quot;pathStyles&quot;:[{&quot;type&quot;:&quot;FILL&quot;,&quot;fillStyle&quot;:&quot;rgba(247,242,248,1)&quot;},{&quot;type&quot;:&quot;STROKE&quot;,&quot;strokeStyle&quot;:&quot;rgba(155,92,151,1)&quot;,&quot;lineWidth&quot;:1.4346761858049801,&quot;lineJoin&quot;:&quot;round&quot;}],&quot;isLocked&quot;:false,&quot;parent&quot;:{&quot;type&quot;:&quot;CHILD&quot;,&quot;parentId&quot;:&quot;e23482df-5cb2-48a9-b428-ee7d04166071&quot;,&quot;order&quot;:&quot;999999999925&quot;},&quot;layout&quot;:{&quot;sizeRatio&quot;:{&quot;x&quot;:0.88,&quot;y&quot;:0.88},&quot;keepAspectRatio&quot;:false}},&quot;42379ac7-95e7-4272-860d-3cd2dab498a6&quot;:{&quot;id&quot;:&quot;42379ac7-95e7-4272-860d-3cd2dab498a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34]}],&quot;text&quot;:&quot;Intro to single cell and sequencing&quot;}],&quot;_lastCaretLocation&quot;:{&quot;lineIndex&quot;:0,&quot;runIndex&quot;:-1,&quot;charIndex&quot;:-1,&quot;endOfLine&quot;:true}},&quot;format&quot;:&quot;BETTER_TEXT&quot;,&quot;size&quot;:{&quot;x&quot;:74.17275880611746,&quot;y&quot;:60},&quot;targetSize&quot;:{&quot;x&quot;:67.42978073283405,&quot;y&quot;:2}},&quot;parent&quot;:{&quot;type&quot;:&quot;CHILD&quot;,&quot;parentId&quot;:&quot;88bd2865-4536-4bc7-8d8e-2ab56871c9c2&quot;,&quot;order&quot;:&quot;5&quot;}},&quot;2ea25b86-1f73-4e5a-8ccd-142b2bb5078d&quot;:{&quot;type&quot;:&quot;FIGURE_OBJECT&quot;,&quot;id&quot;:&quot;2ea25b86-1f73-4e5a-8ccd-142b2bb5078d&quot;,&quot;relativeTransform&quot;:{&quot;translate&quot;:{&quot;x&quot;:-342.04504128817894,&quot;y&quot;:-7.574841334212575},&quot;rotate&quot;:0},&quot;opacity&quot;:1,&quot;path&quot;:{&quot;type&quot;:&quot;RECT&quot;,&quot;size&quot;:{&quot;x&quot;:84.54545454545456,&quot;y&quot;:61.81818181818181},&quot;cornerRounding&quot;:{&quot;type&quot;:&quot;ARC_LENGTH&quot;,&quot;global&quot;:11.267920414012877}},&quot;pathStyles&quot;:[{&quot;type&quot;:&quot;FILL&quot;,&quot;fillStyle&quot;:&quot;rgba(247,242,248,1)&quot;},{&quot;type&quot;:&quot;STROKE&quot;,&quot;strokeStyle&quot;:&quot;rgba(155,92,151,1)&quot;,&quot;lineWidth&quot;:1.4346761858049801,&quot;lineJoin&quot;:&quot;round&quot;}],&quot;isLocked&quot;:false,&quot;parent&quot;:{&quot;type&quot;:&quot;CHILD&quot;,&quot;parentId&quot;:&quot;e23482df-5cb2-48a9-b428-ee7d04166071&quot;,&quot;order&quot;:&quot;99999999993&quot;},&quot;layout&quot;:{&quot;sizeRatio&quot;:{&quot;x&quot;:0.88,&quot;y&quot;:0.88},&quot;keepAspectRatio&quot;:false}},&quot;725cd897-ab60-451c-91f6-2f75fd872fc4&quot;:{&quot;id&quot;:&quot;725cd897-ab60-451c-91f6-2f75fd872fc4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29]}],&quot;text&quot;:&quot;Intro to CellRanger and Seurat&quot;}],&quot;_lastCaretLocation&quot;:{&quot;lineIndex&quot;:0,&quot;runIndex&quot;:-1,&quot;charIndex&quot;:-1,&quot;endOfLine&quot;:true}},&quot;format&quot;:&quot;BETTER_TEXT&quot;,&quot;size&quot;:{&quot;x&quot;:74.40000000000002,&quot;y&quot;:45},&quot;targetSize&quot;:{&quot;x&quot;:67.63636363636365,&quot;y&quot;:2}},&quot;parent&quot;:{&quot;type&quot;:&quot;CHILD&quot;,&quot;parentId&quot;:&quot;2ea25b86-1f73-4e5a-8ccd-142b2bb5078d&quot;,&quot;order&quot;:&quot;5&quot;}},&quot;2f886845-bf5e-46f9-8e9b-52d4f21453e8&quot;:{&quot;type&quot;:&quot;FIGURE_OBJECT&quot;,&quot;id&quot;:&quot;2f886845-bf5e-46f9-8e9b-52d4f21453e8&quot;,&quot;relativeTransform&quot;:{&quot;translate&quot;:{&quot;x&quot;:-243.2278356967753,&quot;y&quot;:-7.574841334212575},&quot;rotate&quot;:0,&quot;skewX&quot;:0,&quot;scale&quot;:{&quot;x&quot;:1,&quot;y&quot;:1}},&quot;opacity&quot;:1,&quot;path&quot;:{&quot;type&quot;:&quot;RECT&quot;,&quot;size&quot;:{&quot;x&quot;:80.2123977703677,&quot;y&quot;:62.19008264462809},&quot;cornerRounding&quot;:{&quot;type&quot;:&quot;ARC_LENGTH&quot;,&quot;global&quot;:11.267920414012877}},&quot;pathStyles&quot;:[{&quot;type&quot;:&quot;FILL&quot;,&quot;fillStyle&quot;:&quot;rgba(247,242,248,1)&quot;},{&quot;type&quot;:&quot;STROKE&quot;,&quot;strokeStyle&quot;:&quot;rgba(155,92,151,1)&quot;,&quot;lineWidth&quot;:1.4346761858049801,&quot;lineJoin&quot;:&quot;round&quot;}],&quot;isLocked&quot;:false,&quot;parent&quot;:{&quot;type&quot;:&quot;CHILD&quot;,&quot;parentId&quot;:&quot;e23482df-5cb2-48a9-b428-ee7d04166071&quot;,&quot;order&quot;:&quot;99999999994&quot;},&quot;layout&quot;:{&quot;sizeRatio&quot;:{&quot;x&quot;:0.88,&quot;y&quot;:0.88},&quot;keepAspectRatio&quot;:false}},&quot;000b8552-7e21-4ecf-9adc-662814c3bb19&quot;:{&quot;id&quot;:&quot;000b8552-7e21-4ecf-9adc-662814c3bb19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17]}],&quot;text&quot;:&quot;Make Seurat object&quot;}],&quot;_lastCaretLocation&quot;:{&quot;lineIndex&quot;:0,&quot;runIndex&quot;:-1,&quot;charIndex&quot;:-1,&quot;endOfLine&quot;:true}},&quot;format&quot;:&quot;BETTER_TEXT&quot;,&quot;size&quot;:{&quot;x&quot;:70.58691003792357,&quot;y&quot;:45},&quot;targetSize&quot;:{&quot;x&quot;:64.16991821629415,&quot;y&quot;:2}},&quot;parent&quot;:{&quot;type&quot;:&quot;CHILD&quot;,&quot;parentId&quot;:&quot;2f886845-bf5e-46f9-8e9b-52d4f21453e8&quot;,&quot;order&quot;:&quot;5&quot;}},&quot;44b27420-77e2-4ae4-ac94-bf9ce5f52773&quot;:{&quot;type&quot;:&quot;FIGURE_OBJECT&quot;,&quot;id&quot;:&quot;44b27420-77e2-4ae4-ac94-bf9ce5f52773&quot;,&quot;relativeTransform&quot;:{&quot;translate&quot;:{&quot;x&quot;:202.2273352833929,&quot;y&quot;:-7.451249485400819},&quot;rotate&quot;:0,&quot;skewX&quot;:0,&quot;scale&quot;:{&quot;x&quot;:1,&quot;y&quot;:1}},&quot;opacity&quot;:1,&quot;path&quot;:{&quot;type&quot;:&quot;RECT&quot;,&quot;size&quot;:{&quot;x&quot;:87.27272727272727,&quot;y&quot;:61.81818181818183},&quot;cornerRounding&quot;:{&quot;type&quot;:&quot;ARC_LENGTH&quot;,&quot;global&quot;:11.267920414012877}},&quot;pathStyles&quot;:[{&quot;type&quot;:&quot;FILL&quot;,&quot;fillStyle&quot;:&quot;rgba(211, 238, 234, 1)&quot;},{&quot;type&quot;:&quot;STROKE&quot;,&quot;strokeStyle&quot;:&quot;rgba(6,148,142,1)&quot;,&quot;lineWidth&quot;:1.4346761858049801,&quot;lineJoin&quot;:&quot;round&quot;}],&quot;isLocked&quot;:false,&quot;parent&quot;:{&quot;type&quot;:&quot;CHILD&quot;,&quot;parentId&quot;:&quot;e23482df-5cb2-48a9-b428-ee7d04166071&quot;,&quot;order&quot;:&quot;998&quot;},&quot;layout&quot;:{&quot;sizeRatio&quot;:{&quot;x&quot;:0.88,&quot;y&quot;:0.88},&quot;keepAspectRatio&quot;:false}},&quot;852c6c97-1f7d-4907-baf2-f512743f329e&quot;:{&quot;id&quot;:&quot;852c6c97-1f7d-4907-baf2-f512743f329e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,&quot;script&quot;:&quot;none&quot;},&quot;range&quot;:[0,17]}],&quot;text&quot;:&quot;Combining datasets&quot;}],&quot;_lastCaretLocation&quot;:{&quot;lineIndex&quot;:0,&quot;runIndex&quot;:-1,&quot;charIndex&quot;:-1,&quot;endOfLine&quot;:true}},&quot;format&quot;:&quot;BETTER_TEXT&quot;,&quot;size&quot;:{&quot;x&quot;:76.8,&quot;y&quot;:30},&quot;targetSize&quot;:{&quot;x&quot;:69.81818181818181,&quot;y&quot;:2}},&quot;parent&quot;:{&quot;type&quot;:&quot;CHILD&quot;,&quot;parentId&quot;:&quot;44b27420-77e2-4ae4-ac94-bf9ce5f52773&quot;,&quot;order&quot;:&quot;5&quot;}},&quot;70e777bb-4289-41a4-b0f5-e014782eec0c&quot;:{&quot;type&quot;:&quot;FIGURE_OBJECT&quot;,&quot;id&quot;:&quot;70e777bb-4289-41a4-b0f5-e014782eec0c&quot;,&quot;relativeTransform&quot;:{&quot;translate&quot;:{&quot;x&quot;:303.48062941520453,&quot;y&quot;:-7.451249485400819},&quot;rotate&quot;:0,&quot;skewX&quot;:0,&quot;scale&quot;:{&quot;x&quot;:1,&quot;y&quot;:1}},&quot;opacity&quot;:1,&quot;path&quot;:{&quot;type&quot;:&quot;RECT&quot;,&quot;size&quot;:{&quot;x&quot;:81.81818181818181,&quot;y&quot;:61.81818181818181},&quot;cornerRounding&quot;:{&quot;type&quot;:&quot;ARC_LENGTH&quot;,&quot;global&quot;:11.267920414012877}},&quot;pathStyles&quot;:[{&quot;type&quot;:&quot;FILL&quot;,&quot;fillStyle&quot;:&quot;rgba(211, 238, 234, 1)&quot;},{&quot;type&quot;:&quot;STROKE&quot;,&quot;strokeStyle&quot;:&quot;rgba(6,148,142,1)&quot;,&quot;lineWidth&quot;:1.4346761858049801,&quot;lineJoin&quot;:&quot;round&quot;}],&quot;isLocked&quot;:false,&quot;parent&quot;:{&quot;type&quot;:&quot;CHILD&quot;,&quot;parentId&quot;:&quot;e23482df-5cb2-48a9-b428-ee7d04166071&quot;,&quot;order&quot;:&quot;999&quot;},&quot;layout&quot;:{&quot;sizeRatio&quot;:{&quot;x&quot;:0.88,&quot;y&quot;:0.88},&quot;keepAspectRatio&quot;:false}},&quot;c8b23085-9f48-4bd6-8394-03bf71a08682&quot;:{&quot;id&quot;:&quot;c8b23085-9f48-4bd6-8394-03bf71a08682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,&quot;script&quot;:&quot;none&quot;},&quot;range&quot;:[0,17]}],&quot;text&quot;:&quot;Sample integration&quot;}],&quot;_lastCaretLocation&quot;:{&quot;lineIndex&quot;:0,&quot;runIndex&quot;:-1,&quot;charIndex&quot;:-1,&quot;endOfLine&quot;:true}},&quot;format&quot;:&quot;BETTER_TEXT&quot;,&quot;size&quot;:{&quot;x&quot;:72,&quot;y&quot;:30},&quot;targetSize&quot;:{&quot;x&quot;:65.45454545454545,&quot;y&quot;:2}},&quot;parent&quot;:{&quot;type&quot;:&quot;CHILD&quot;,&quot;parentId&quot;:&quot;70e777bb-4289-41a4-b0f5-e014782eec0c&quot;,&quot;order&quot;:&quot;5&quot;}},&quot;75bca5e7-8993-48e2-9a05-cf2e178ecd21&quot;:{&quot;id&quot;:&quot;75bca5e7-8993-48e2-9a05-cf2e178ecd21&quot;,&quot;type&quot;:&quot;FIGURE_OBJECT&quot;,&quot;relativeTransform&quot;:{&quot;translate&quot;:{&quot;x&quot;:-344.2112302276524,&quot;y&quot;:80.43528452304604},&quot;rotate&quot;:0,&quot;skewX&quot;:0,&quot;scale&quot;:{&quot;x&quot;:1,&quot;y&quot;:1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21.333333333333332,&quot;color&quot;:&quot;rgba(155, 92, 151, 1)&quot;,&quot;fontWeight&quot;:&quot;bold&quot;,&quot;fontStyle&quot;:&quot;normal&quot;,&quot;decoration&quot;:&quot;none&quot;},&quot;range&quot;:[0,5]}],&quot;text&quot;:&quot;Monday&quot;}],&quot;_lastCaretLocation&quot;:{&quot;lineIndex&quot;:0,&quot;runIndex&quot;:-1,&quot;charIndex&quot;:-1,&quot;endOfLine&quot;:true}},&quot;format&quot;:&quot;BETTER_TEXT&quot;,&quot;size&quot;:{&quot;x&quot;:93.51742387491751,&quot;y&quot;:25},&quot;targetSize&quot;:{&quot;x&quot;:85.01583988628865,&quot;y&quot;:18.18181818181818}},&quot;parent&quot;:{&quot;type&quot;:&quot;CHILD&quot;,&quot;parentId&quot;:&quot;e23482df-5cb2-48a9-b428-ee7d04166071&quot;,&quot;order&quot;:&quot;999998&quot;}},&quot;a01e763d-5d0b-4eb6-b31d-61bda28596fa&quot;:{&quot;type&quot;:&quot;FIGURE_OBJECT&quot;,&quot;id&quot;:&quot;a01e763d-5d0b-4eb6-b31d-61bda28596fa&quot;,&quot;relativeTransform&quot;:{&quot;translate&quot;:{&quot;x&quot;:-144.53939941853702,&quot;y&quot;:-7.264790254548355},&quot;rotate&quot;:0},&quot;opacity&quot;:1,&quot;path&quot;:{&quot;type&quot;:&quot;RECT&quot;,&quot;size&quot;:{&quot;x&quot;:94.8893200267445,&quot;y&quot;:61.56914651634204},&quot;cornerRounding&quot;:{&quot;type&quot;:&quot;ARC_LENGTH&quot;,&quot;global&quot;:11.267920414012877}},&quot;pathStyles&quot;:[{&quot;type&quot;:&quot;FILL&quot;,&quot;fillStyle&quot;:&quot;rgb(234, 249, 255)&quot;},{&quot;type&quot;:&quot;STROKE&quot;,&quot;strokeStyle&quot;:&quot;rgba(49,126,194,1)&quot;,&quot;lineWidth&quot;:1.4346761858049801,&quot;lineJoin&quot;:&quot;round&quot;}],&quot;isLocked&quot;:false,&quot;parent&quot;:{&quot;type&quot;:&quot;CHILD&quot;,&quot;parentId&quot;:&quot;e23482df-5cb2-48a9-b428-ee7d04166071&quot;,&quot;order&quot;:&quot;99999975&quot;},&quot;layout&quot;:{&quot;sizeRatio&quot;:{&quot;x&quot;:0.88,&quot;y&quot;:0.88},&quot;keepAspectRatio&quot;:false}},&quot;010fccc5-325c-4035-9c8c-61be767e6776&quot;:{&quot;id&quot;:&quot;010fccc5-325c-4035-9c8c-61be767e6776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19]}],&quot;text&quot;:&quot;QC and Normalization&quot;}],&quot;_lastCaretLocation&quot;:{&quot;lineIndex&quot;:0,&quot;runIndex&quot;:-1,&quot;charIndex&quot;:-1,&quot;endOfLine&quot;:true}},&quot;format&quot;:&quot;BETTER_TEXT&quot;,&quot;size&quot;:{&quot;x&quot;:83.50260162353516,&quot;y&quot;:30},&quot;targetSize&quot;:{&quot;x&quot;:67.42978073283405,&quot;y&quot;:2}},&quot;parent&quot;:{&quot;type&quot;:&quot;CHILD&quot;,&quot;parentId&quot;:&quot;a01e763d-5d0b-4eb6-b31d-61bda28596fa&quot;,&quot;order&quot;:&quot;5&quot;}},&quot;87a17cb6-f158-41ea-9b50-775f31e96daf&quot;:{&quot;type&quot;:&quot;FIGURE_OBJECT&quot;,&quot;id&quot;:&quot;87a17cb6-f158-41ea-9b50-775f31e96daf&quot;,&quot;relativeTransform&quot;:{&quot;translate&quot;:{&quot;x&quot;:-43.68477975429608,&quot;y&quot;:-7.264790254548355},&quot;rotate&quot;:0},&quot;opacity&quot;:1,&quot;path&quot;:{&quot;type&quot;:&quot;RECT&quot;,&quot;size&quot;:{&quot;x&quot;:94.88931731744246,&quot;y&quot;:61.81818181818181},&quot;cornerRounding&quot;:{&quot;type&quot;:&quot;ARC_LENGTH&quot;,&quot;global&quot;:11.267920414012877}},&quot;pathStyles&quot;:[{&quot;type&quot;:&quot;FILL&quot;,&quot;fillStyle&quot;:&quot;rgb(234, 249, 255)&quot;},{&quot;type&quot;:&quot;STROKE&quot;,&quot;strokeStyle&quot;:&quot;rgba(49,126,194,1)&quot;,&quot;lineWidth&quot;:1.4346761858049801,&quot;lineJoin&quot;:&quot;round&quot;}],&quot;isLocked&quot;:false,&quot;parent&quot;:{&quot;type&quot;:&quot;CHILD&quot;,&quot;parentId&quot;:&quot;e23482df-5cb2-48a9-b428-ee7d04166071&quot;,&quot;order&quot;:&quot;9999998&quot;},&quot;layout&quot;:{&quot;sizeRatio&quot;:{&quot;x&quot;:0.88,&quot;y&quot;:0.88},&quot;keepAspectRatio&quot;:false}},&quot;67e0255e-49c1-4bcf-8124-dfce1aa5f989&quot;:{&quot;id&quot;:&quot;67e0255e-49c1-4bcf-8124-dfce1aa5f989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14]}],&quot;text&quot;:&quot;Data processing&quot;}],&quot;_lastCaretLocation&quot;:{&quot;lineIndex&quot;:0,&quot;runIndex&quot;:-1,&quot;charIndex&quot;:-1,&quot;endOfLine&quot;:true}},&quot;format&quot;:&quot;BETTER_TEXT&quot;,&quot;size&quot;:{&quot;x&quot;:83.50259923934937,&quot;y&quot;:30},&quot;targetSize&quot;:{&quot;x&quot;:67.63636363636365,&quot;y&quot;:2}},&quot;parent&quot;:{&quot;type&quot;:&quot;CHILD&quot;,&quot;parentId&quot;:&quot;87a17cb6-f158-41ea-9b50-775f31e96daf&quot;,&quot;order&quot;:&quot;5&quot;}},&quot;23a89638-392e-417a-8981-b94e06eda828&quot;:{&quot;type&quot;:&quot;FIGURE_OBJECT&quot;,&quot;id&quot;:&quot;23a89638-392e-417a-8981-b94e06eda828&quot;,&quot;relativeTransform&quot;:{&quot;translate&quot;:{&quot;x&quot;:55.13242583710748,&quot;y&quot;:-7.264790254548355},&quot;rotate&quot;:0},&quot;opacity&quot;:1,&quot;path&quot;:{&quot;type&quot;:&quot;RECT&quot;,&quot;size&quot;:{&quot;x&quot;:80.2123977703677,&quot;y&quot;:62.19008264462809},&quot;cornerRounding&quot;:{&quot;type&quot;:&quot;ARC_LENGTH&quot;,&quot;global&quot;:11.267920414012877}},&quot;pathStyles&quot;:[{&quot;type&quot;:&quot;FILL&quot;,&quot;fillStyle&quot;:&quot;rgb(234, 249, 255)&quot;},{&quot;type&quot;:&quot;STROKE&quot;,&quot;strokeStyle&quot;:&quot;rgba(49,126,194,1)&quot;,&quot;lineWidth&quot;:1.4346761858049801,&quot;lineJoin&quot;:&quot;round&quot;}],&quot;isLocked&quot;:false,&quot;parent&quot;:{&quot;type&quot;:&quot;CHILD&quot;,&quot;parentId&quot;:&quot;e23482df-5cb2-48a9-b428-ee7d04166071&quot;,&quot;order&quot;:&quot;9999999&quot;},&quot;layout&quot;:{&quot;sizeRatio&quot;:{&quot;x&quot;:0.88,&quot;y&quot;:0.88},&quot;keepAspectRatio&quot;:false}},&quot;83626bdb-6008-479c-831a-87580b0dc759&quot;:{&quot;id&quot;:&quot;83626bdb-6008-479c-831a-87580b0dc759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10]}],&quot;text&quot;:&quot;Cell typing&quot;}],&quot;_lastCaretLocation&quot;:{&quot;lineIndex&quot;:0,&quot;runIndex&quot;:-1,&quot;charIndex&quot;:-1,&quot;endOfLine&quot;:true}},&quot;format&quot;:&quot;BETTER_TEXT&quot;,&quot;size&quot;:{&quot;x&quot;:70.58691003792357,&quot;y&quot;:15},&quot;targetSize&quot;:{&quot;x&quot;:64.16991821629415,&quot;y&quot;:2}},&quot;parent&quot;:{&quot;type&quot;:&quot;CHILD&quot;,&quot;parentId&quot;:&quot;23a89638-392e-417a-8981-b94e06eda828&quot;,&quot;order&quot;:&quot;5&quot;}},&quot;2ca3b91d-4390-4aa8-98f7-eed35a4d6d41&quot;:{&quot;id&quot;:&quot;2ca3b91d-4390-4aa8-98f7-eed35a4d6d41&quot;,&quot;type&quot;:&quot;FIGURE_OBJECT&quot;,&quot;relativeTransform&quot;:{&quot;translate&quot;:{&quot;x&quot;:-45.72213705496536,&quot;y&quot;:80.43560047532142},&quot;rotate&quot;:0,&quot;skewX&quot;:0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21.333333333333332,&quot;color&quot;:&quot;rgba(49,126,194,1)&quot;,&quot;fontWeight&quot;:&quot;bold&quot;,&quot;fontStyle&quot;:&quot;normal&quot;,&quot;decoration&quot;:&quot;none&quot;},&quot;range&quot;:[0,6]}],&quot;text&quot;:&quot;Tuesday&quot;}],&quot;_lastCaretLocation&quot;:{&quot;lineIndex&quot;:0,&quot;runIndex&quot;:-1,&quot;charIndex&quot;:-1,&quot;endOfLine&quot;:true}},&quot;format&quot;:&quot;BETTER_TEXT&quot;,&quot;size&quot;:{&quot;x&quot;:103.27665913019545,&quot;y&quot;:25},&quot;targetSize&quot;:{&quot;x&quot;:93.88787193654132,&quot;y&quot;:18.18181818181818}},&quot;parent&quot;:{&quot;type&quot;:&quot;CHILD&quot;,&quot;parentId&quot;:&quot;e23482df-5cb2-48a9-b428-ee7d04166071&quot;,&quot;order&quot;:&quot;99999991&quot;}},&quot;cb204230-c4e3-4b8f-8074-6f412eb85a0f&quot;:{&quot;id&quot;:&quot;cb204230-c4e3-4b8f-8074-6f412eb85a0f&quot;,&quot;type&quot;:&quot;FIGURE_OBJECT&quot;,&quot;relativeTransform&quot;:{&quot;translate&quot;:{&quot;x&quot;:261.18043651196786,&quot;y&quot;:80.4350747056327},&quot;rotate&quot;:0,&quot;skewX&quot;:0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21.333333333333332,&quot;color&quot;:&quot;rgba(6,148,142,1)&quot;,&quot;fontWeight&quot;:&quot;bold&quot;,&quot;fontStyle&quot;:&quot;normal&quot;,&quot;decoration&quot;:&quot;none&quot;,&quot;script&quot;:&quot;none&quot;},&quot;range&quot;:[0,8]}],&quot;text&quot;:&quot;Wednesday&quot;}],&quot;_lastCaretLocation&quot;:{&quot;lineIndex&quot;:0,&quot;runIndex&quot;:-1,&quot;charIndex&quot;:-1,&quot;endOfLine&quot;:true}},&quot;format&quot;:&quot;BETTER_TEXT&quot;,&quot;size&quot;:{&quot;x&quot;:110.34375762939453,&quot;y&quot;:25},&quot;targetSize&quot;:{&quot;x&quot;:89.70599523216111,&quot;y&quot;:18.18181818181818}},&quot;parent&quot;:{&quot;type&quot;:&quot;CHILD&quot;,&quot;parentId&quot;:&quot;e23482df-5cb2-48a9-b428-ee7d04166071&quot;,&quot;order&quot;:&quot;9999999955&quot;}},&quot;b1ca9f87-a147-4995-82e0-4b6deadb5ca3&quot;:{&quot;type&quot;:&quot;FIGURE_OBJECT&quot;,&quot;id&quot;:&quot;b1ca9f87-a147-4995-82e0-4b6deadb5ca3&quot;,&quot;relativeTransform&quot;:{&quot;translate&quot;:{&quot;x&quot;:-45.722300131555265,&quot;y&quot;:80.43569701307524},&quot;rotate&quot;:7.692312670376717e-17,&quot;skewX&quot;:2.1494756954943572e-16},&quot;opacity&quot;:1,&quot;path&quot;:{&quot;type&quot;:&quot;ARROW&quot;,&quot;size&quot;:{&quot;x&quot;:281.53818181818184,&quot;y&quot;:-69.38036301844453},&quot;tipOffsetLeft&quot;:19,&quot;wingsOffsetRight&quot;:19,&quot;selectedObjectIds&quot;:[&quot;cd27c596-81c8-4272-b32b-ee70d0ab6a62&quot;]},&quot;isLocked&quot;:false,&quot;pathStyles&quot;:[{&quot;type&quot;:&quot;FILL&quot;,&quot;fillStyle&quot;:&quot;rgba(234, 249, 255, 1)&quot;},{&quot;type&quot;:&quot;STROKE&quot;,&quot;strokeStyle&quot;:&quot;rgba(49, 126, 194, 1)&quot;,&quot;lineWidth&quot;:1.8181818181818181,&quot;lineJoin&quot;:&quot;round&quot;}],&quot;parent&quot;:{&quot;type&quot;:&quot;CHILD&quot;,&quot;parentId&quot;:&quot;e23482df-5cb2-48a9-b428-ee7d04166071&quot;,&quot;order&quot;:&quot;4&quot;}},&quot;beb7051f-5aac-4840-a486-2f3aac7d2b1f&quot;:{&quot;type&quot;:&quot;FIGURE_OBJECT&quot;,&quot;id&quot;:&quot;beb7051f-5aac-4840-a486-2f3aac7d2b1f&quot;,&quot;relativeTransform&quot;:{&quot;translate&quot;:{&quot;x&quot;:254.82951805026283,&quot;y&quot;:80.43569701307524},&quot;rotate&quot;:7.216422641648857e-17,&quot;skewX&quot;:2.0285773100798879e-16},&quot;opacity&quot;:1,&quot;path&quot;:{&quot;type&quot;:&quot;ARROW&quot;,&quot;size&quot;:{&quot;x&quot;:285.66363636363644,&quot;y&quot;:-69.38036301844453},&quot;tipOffsetLeft&quot;:19,&quot;wingsOffsetRight&quot;:19,&quot;selectedObjectIds&quot;:[&quot;cd27c596-81c8-4272-b32b-ee70d0ab6a62&quot;]},&quot;isLocked&quot;:false,&quot;pathStyles&quot;:[{&quot;type&quot;:&quot;FILL&quot;,&quot;fillStyle&quot;:&quot;rgb(211, 238, 234)&quot;},{&quot;type&quot;:&quot;STROKE&quot;,&quot;strokeStyle&quot;:&quot;rgba(6, 148, 142, 1)&quot;,&quot;lineWidth&quot;:1.8181818181818181,&quot;lineJoin&quot;:&quot;round&quot;}],&quot;parent&quot;:{&quot;type&quot;:&quot;CHILD&quot;,&quot;parentId&quot;:&quot;e23482df-5cb2-48a9-b428-ee7d04166071&quot;,&quot;order&quot;:&quot;4&quot;}},&quot;b821dad6-8d81-42b7-bd4b-2cf95fc44735&quot;:{&quot;type&quot;:&quot;FIGURE_OBJECT&quot;,&quot;id&quot;:&quot;b821dad6-8d81-42b7-bd4b-2cf95fc44735&quot;,&quot;relativeTransform&quot;:{&quot;translate&quot;:{&quot;x&quot;:-344.2115182631286,&quot;y&quot;:80.43579917240369},&quot;rotate&quot;:7.692312670376717e-17,&quot;skewX&quot;:2.1494756954943572e-16},&quot;opacity&quot;:1,&quot;path&quot;:{&quot;type&quot;:&quot;ARROW&quot;,&quot;size&quot;:{&quot;x&quot;:281.53818181818184,&quot;y&quot;:-69.38036301844453},&quot;tipOffsetLeft&quot;:19,&quot;wingsOffsetRight&quot;:19,&quot;selectedObjectIds&quot;:[&quot;cd27c596-81c8-4272-b32b-ee70d0ab6a62&quot;]},&quot;isLocked&quot;:false,&quot;pathStyles&quot;:[{&quot;type&quot;:&quot;FILL&quot;,&quot;fillStyle&quot;:&quot;rgba(247, 242, 248, 1)&quot;},{&quot;type&quot;:&quot;STROKE&quot;,&quot;strokeStyle&quot;:&quot;rgba(155, 92, 151, 1)&quot;,&quot;lineWidth&quot;:1.8181818181818181,&quot;lineJoin&quot;:&quot;round&quot;}],&quot;parent&quot;:{&quot;type&quot;:&quot;CHILD&quot;,&quot;parentId&quot;:&quot;e23482df-5cb2-48a9-b428-ee7d04166071&quot;,&quot;order&quot;:&quot;4&quot;}},&quot;8ad5c720-d175-4c1d-ac33-ac1ccff0a8bf&quot;:{&quot;type&quot;:&quot;FIGURE_OBJECT&quot;,&quot;id&quot;:&quot;8ad5c720-d175-4c1d-ac33-ac1ccff0a8bf&quot;,&quot;relativeTransform&quot;:{&quot;translate&quot;:{&quot;x&quot;:463.55959027419186,&quot;y&quot;:-7.26511640772838},&quot;rotate&quot;:0,&quot;skewX&quot;:0,&quot;scale&quot;:{&quot;x&quot;:1,&quot;y&quot;:1}},&quot;opacity&quot;:1,&quot;path&quot;:{&quot;type&quot;:&quot;RECT&quot;,&quot;size&quot;:{&quot;x&quot;:87.27272727272727,&quot;y&quot;:61.81818181818183},&quot;cornerRounding&quot;:{&quot;type&quot;:&quot;ARC_LENGTH&quot;,&quot;global&quot;:11.267920414012877}},&quot;pathStyles&quot;:[{&quot;type&quot;:&quot;FILL&quot;,&quot;fillStyle&quot;:&quot;rgba(248,231,227,1)&quot;},{&quot;type&quot;:&quot;STROKE&quot;,&quot;strokeStyle&quot;:&quot;rgba(231,135,43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1&quot;},&quot;layout&quot;:{&quot;sizeRatio&quot;:{&quot;x&quot;:0.88,&quot;y&quot;:0.88},&quot;keepAspectRatio&quot;:false}},&quot;33e7dc11-5f61-46d8-96e1-10b9f20de788&quot;:{&quot;id&quot;:&quot;33e7dc11-5f61-46d8-96e1-10b9f20de788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31]}],&quot;text&quot;:&quot;Differential expression analysis&quot;}],&quot;_lastCaretLocation&quot;:{&quot;lineIndex&quot;:0,&quot;runIndex&quot;:-1,&quot;charIndex&quot;:-1,&quot;endOfLine&quot;:true}},&quot;format&quot;:&quot;BETTER_TEXT&quot;,&quot;size&quot;:{&quot;x&quot;:76.8,&quot;y&quot;:45},&quot;targetSize&quot;:{&quot;x&quot;:69.81818181818181,&quot;y&quot;:2}},&quot;parent&quot;:{&quot;type&quot;:&quot;CHILD&quot;,&quot;parentId&quot;:&quot;8ad5c720-d175-4c1d-ac33-ac1ccff0a8bf&quot;,&quot;order&quot;:&quot;5&quot;}},&quot;b0e40c72-e737-420f-af08-9cafba72548c&quot;:{&quot;type&quot;:&quot;FIGURE_OBJECT&quot;,&quot;id&quot;:&quot;b0e40c72-e737-420f-af08-9cafba72548c&quot;,&quot;relativeTransform&quot;:{&quot;translate&quot;:{&quot;x&quot;:564.8128844060035,&quot;y&quot;:-7.26511640772838},&quot;rotate&quot;:0,&quot;skewX&quot;:0,&quot;scale&quot;:{&quot;x&quot;:1,&quot;y&quot;:1}},&quot;opacity&quot;:1,&quot;path&quot;:{&quot;type&quot;:&quot;RECT&quot;,&quot;size&quot;:{&quot;x&quot;:81.81818181818181,&quot;y&quot;:61.81818181818181},&quot;cornerRounding&quot;:{&quot;type&quot;:&quot;ARC_LENGTH&quot;,&quot;global&quot;:11.267920414012877}},&quot;pathStyles&quot;:[{&quot;type&quot;:&quot;FILL&quot;,&quot;fillStyle&quot;:&quot;rgba(248,231,227,1)&quot;},{&quot;type&quot;:&quot;STROKE&quot;,&quot;strokeStyle&quot;:&quot;rgba(231,135,43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2&quot;},&quot;layout&quot;:{&quot;sizeRatio&quot;:{&quot;x&quot;:0.88,&quot;y&quot;:0.88},&quot;keepAspectRatio&quot;:false}},&quot;448a3973-9f08-4abd-8572-5b120961be2e&quot;:{&quot;id&quot;:&quot;448a3973-9f08-4abd-8572-5b120961be2e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,&quot;script&quot;:&quot;none&quot;},&quot;range&quot;:[0,22]}],&quot;text&quot;:&quot;Pathway analysis (GSEA)&quot;}],&quot;_lastCaretLocation&quot;:{&quot;lineIndex&quot;:0,&quot;runIndex&quot;:-1,&quot;charIndex&quot;:-1,&quot;endOfLine&quot;:true}},&quot;format&quot;:&quot;BETTER_TEXT&quot;,&quot;size&quot;:{&quot;x&quot;:72,&quot;y&quot;:45},&quot;targetSize&quot;:{&quot;x&quot;:65.45454545454545,&quot;y&quot;:2}},&quot;parent&quot;:{&quot;type&quot;:&quot;CHILD&quot;,&quot;parentId&quot;:&quot;b0e40c72-e737-420f-af08-9cafba72548c&quot;,&quot;order&quot;:&quot;5&quot;}},&quot;90042875-9c26-4adc-b2f9-3cc31029bac5&quot;:{&quot;type&quot;:&quot;FIGURE_OBJECT&quot;,&quot;id&quot;:&quot;90042875-9c26-4adc-b2f9-3cc31029bac5&quot;,&quot;relativeTransform&quot;:{&quot;translate&quot;:{&quot;x&quot;:664.2178475570151,&quot;y&quot;:-7.26511640772838},&quot;rotate&quot;:0,&quot;skewX&quot;:0,&quot;scale&quot;:{&quot;x&quot;:1,&quot;y&quot;:1}},&quot;opacity&quot;:1,&quot;path&quot;:{&quot;type&quot;:&quot;RECT&quot;,&quot;size&quot;:{&quot;x&quot;:92.27574223821813,&quot;y&quot;:61.818181818181806},&quot;cornerRounding&quot;:{&quot;type&quot;:&quot;ARC_LENGTH&quot;,&quot;global&quot;:11.267920414012877}},&quot;pathStyles&quot;:[{&quot;type&quot;:&quot;FILL&quot;,&quot;fillStyle&quot;:&quot;rgba(248,231,227,1)&quot;},{&quot;type&quot;:&quot;STROKE&quot;,&quot;strokeStyle&quot;:&quot;rgba(231,135,43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3&quot;},&quot;layout&quot;:{&quot;sizeRatio&quot;:{&quot;x&quot;:0.88,&quot;y&quot;:0.88},&quot;keepAspectRatio&quot;:false}},&quot;2d3ed99c-2d49-44a9-ab1c-74498e15b435&quot;:{&quot;id&quot;:&quot;2d3ed99c-2d49-44a9-ab1c-74498e15b435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18]}],&quot;text&quot;:&quot;Experimental design&quot;}],&quot;_lastCaretLocation&quot;:{&quot;lineIndex&quot;:0,&quot;runIndex&quot;:-1,&quot;charIndex&quot;:-1,&quot;endOfLine&quot;:true}},&quot;format&quot;:&quot;BETTER_TEXT&quot;,&quot;size&quot;:{&quot;x&quot;:81.20265316963196,&quot;y&quot;:30},&quot;targetSize&quot;:{&quot;x&quot;:66.90909090909089,&quot;y&quot;:2}},&quot;parent&quot;:{&quot;type&quot;:&quot;CHILD&quot;,&quot;parentId&quot;:&quot;90042875-9c26-4adc-b2f9-3cc31029bac5&quot;,&quot;order&quot;:&quot;5&quot;}},&quot;e213639d-f0a6-4c5d-a9be-9deac16784dd&quot;:{&quot;id&quot;:&quot;e213639d-f0a6-4c5d-a9be-9deac16784dd&quot;,&quot;type&quot;:&quot;FIGURE_OBJECT&quot;,&quot;relativeTransform&quot;:{&quot;translate&quot;:{&quot;x&quot;:562.9651291931592,&quot;y&quot;:82.93537085989522},&quot;rotate&quot;:0,&quot;skewX&quot;:0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21.333333333333332,&quot;color&quot;:&quot;rgba(231,135,43,1)&quot;,&quot;fontWeight&quot;:&quot;bold&quot;,&quot;fontStyle&quot;:&quot;normal&quot;,&quot;decoration&quot;:&quot;none&quot;,&quot;script&quot;:&quot;none&quot;},&quot;range&quot;:[0,7]}],&quot;text&quot;:&quot;Thursday&quot;}],&quot;_lastCaretLocation&quot;:{&quot;lineIndex&quot;:0,&quot;runIndex&quot;:-1,&quot;charIndex&quot;:-1,&quot;endOfLine&quot;:true}},&quot;format&quot;:&quot;BETTER_TEXT&quot;,&quot;size&quot;:{&quot;x&quot;:98.67659475537722,&quot;y&quot;:25},&quot;targetSize&quot;:{&quot;x&quot;:89.70599523216111,&quot;y&quot;:18.18181818181818}},&quot;parent&quot;:{&quot;type&quot;:&quot;CHILD&quot;,&quot;parentId&quot;:&quot;e23482df-5cb2-48a9-b428-ee7d04166071&quot;,&quot;order&quot;:&quot;999999999999995&quot;}},&quot;9aef8880-356f-4258-b023-dcd246ab27ce&quot;:{&quot;type&quot;:&quot;FIGURE_OBJECT&quot;,&quot;id&quot;:&quot;9aef8880-356f-4258-b023-dcd246ab27ce&quot;,&quot;relativeTransform&quot;:{&quot;translate&quot;:{&quot;x&quot;:562.9651291931592,&quot;y&quot;:80.43537085989522},&quot;rotate&quot;:7.216422641648857e-17,&quot;skewX&quot;:2.0285773100798879e-16,&quot;scale&quot;:{&quot;x&quot;:1,&quot;y&quot;:1}},&quot;opacity&quot;:1,&quot;path&quot;:{&quot;type&quot;:&quot;ARROW&quot;,&quot;size&quot;:{&quot;x&quot;:285.66363636363644,&quot;y&quot;:-69.38036301844453},&quot;tipOffsetLeft&quot;:19,&quot;wingsOffsetRight&quot;:19,&quot;selectedObjectIds&quot;:[&quot;cd27c596-81c8-4272-b32b-ee70d0ab6a62&quot;]},&quot;isLocked&quot;:false,&quot;pathStyles&quot;:[{&quot;type&quot;:&quot;FILL&quot;,&quot;fillStyle&quot;:&quot;rgba(248,231,227,1)&quot;},{&quot;type&quot;:&quot;STROKE&quot;,&quot;strokeStyle&quot;:&quot;rgba(231,135,43,1)&quot;,&quot;lineWidth&quot;:1.8181818181818181,&quot;lineJoin&quot;:&quot;round&quot;}],&quot;parent&quot;:{&quot;type&quot;:&quot;CHILD&quot;,&quot;parentId&quot;:&quot;e23482df-5cb2-48a9-b428-ee7d04166071&quot;,&quot;order&quot;:&quot;9999999999999905&quot;}},&quot;f06700d7-28b5-4020-9f6c-2fef635d3119&quot;:{&quot;id&quot;:&quot;f06700d7-28b5-4020-9f6c-2fef635d3119&quot;,&quot;type&quot;:&quot;FIGURE_OBJECT&quot;,&quot;relativeTransform&quot;:{&quot;translate&quot;:{&quot;x&quot;:-454.37289517388444,&quot;y&quot;:-37.719578267794446},&quot;rotate&quot;:-1.5707963267948968,&quot;skewX&quot;:0,&quot;scale&quot;:{&quot;x&quot;:0.9999999999999999,&quot;y&quot;:0.9999999999999999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8.666666666666664,&quot;color&quot;:&quot;black&quot;,&quot;fontWeight&quot;:&quot;bold&quot;,&quot;fontStyle&quot;:&quot;normal&quot;,&quot;decoration&quot;:&quot;none&quot;},&quot;range&quot;:[0,6]}],&quot;text&quot;:&quot;Morning&quot;}],&quot;_lastCaretLocation&quot;:{&quot;lineIndex&quot;:0,&quot;runIndex&quot;:-1,&quot;charIndex&quot;:-1,&quot;endOfLine&quot;:true}},&quot;format&quot;:&quot;BETTER_TEXT&quot;,&quot;size&quot;:{&quot;x&quot;:120,&quot;y&quot;:24.24},&quot;targetSize&quot;:{&quot;x&quot;:120,&quot;y&quot;:24.24}},&quot;parent&quot;:{&quot;type&quot;:&quot;CHILD&quot;,&quot;parentId&quot;:&quot;33e34086-cb72-4b63-8938-2ce01070dd4b&quot;,&quot;order&quot;:&quot;7&quot;}},&quot;b5a0d608-dfe0-41b4-9eb7-3eddd00d0a1f&quot;:{&quot;id&quot;:&quot;b5a0d608-dfe0-41b4-9eb7-3eddd00d0a1f&quot;,&quot;type&quot;:&quot;FIGURE_OBJECT&quot;,&quot;relativeTransform&quot;:{&quot;translate&quot;:{&quot;x&quot;:-454.37291017334326,&quot;y&quot;:125.86488288051439},&quot;rotate&quot;:-1.5707963267948968,&quot;skewX&quot;:0,&quot;scale&quot;:{&quot;x&quot;:0.9999999999999999,&quot;y&quot;:0.9999999999999999}},&quot;text&quot;:{&quot;textData&quot;:{&quot;lineSpacing&quot;:&quot;normal&quot;,&quot;alignment&quot;:&quot;left&quot;,&quot;verticalAlign&quot;:&quot;TOP&quot;,&quot;lines&quot;:[{&quot;runs&quot;:[{&quot;style&quot;:{&quot;fontFamily&quot;:&quot;Roboto&quot;,&quot;fontSize&quot;:18.666666666666664,&quot;color&quot;:&quot;black&quot;,&quot;fontWeight&quot;:&quot;bold&quot;,&quot;fontStyle&quot;:&quot;normal&quot;,&quot;decoration&quot;:&quot;none&quot;},&quot;range&quot;:[0,8]}],&quot;text&quot;:&quot;Afternoon&quot;}],&quot;_lastCaretLocation&quot;:{&quot;lineIndex&quot;:0,&quot;runIndex&quot;:-1,&quot;charIndex&quot;:-1,&quot;endOfLine&quot;:true}},&quot;format&quot;:&quot;BETTER_TEXT&quot;,&quot;size&quot;:{&quot;x&quot;:120,&quot;y&quot;:24.24},&quot;targetSize&quot;:{&quot;x&quot;:120,&quot;y&quot;:24.24}},&quot;parent&quot;:{&quot;type&quot;:&quot;CHILD&quot;,&quot;parentId&quot;:&quot;33e34086-cb72-4b63-8938-2ce01070dd4b&quot;,&quot;order&quot;:&quot;8&quot;}},&quot;356d4b41-b625-4295-b7aa-4b6ad4eb622f&quot;:{&quot;type&quot;:&quot;FIGURE_OBJECT&quot;,&quot;id&quot;:&quot;356d4b41-b625-4295-b7aa-4b6ad4eb622f&quot;,&quot;relativeTransform&quot;:{&quot;translate&quot;:{&quot;x&quot;:-344.21118810194156,&quot;y&quot;:155.4385951808522},&quot;rotate&quot;:0},&quot;opacity&quot;:1,&quot;path&quot;:{&quot;type&quot;:&quot;RECT&quot;,&quot;size&quot;:{&quot;x&quot;:205.17945931280425,&quot;y&quot;:35.80552648178904},&quot;cornerRounding&quot;:{&quot;type&quot;:&quot;ARC_LENGTH&quot;,&quot;global&quot;:11.267920414012877}},&quot;pathStyles&quot;:[{&quot;type&quot;:&quot;FILL&quot;,&quot;fillStyle&quot;:&quot;rgba(247,242,248,1)&quot;},{&quot;type&quot;:&quot;STROKE&quot;,&quot;strokeStyle&quot;:&quot;rgba(155,92,151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7&quot;},&quot;layout&quot;:{&quot;sizeRatio&quot;:{&quot;x&quot;:0.88,&quot;y&quot;:0.88},&quot;keepAspectRatio&quot;:false}},&quot;a69124a4-f25b-41ac-af8f-18249bee9723&quot;:{&quot;id&quot;:&quot;a69124a4-f25b-41ac-af8f-18249bee9723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25]}],&quot;text&quot;:&quot;Structure of Seurat object&quot;}],&quot;_lastCaretLocation&quot;:{&quot;lineIndex&quot;:0,&quot;runIndex&quot;:-1,&quot;charIndex&quot;:-1,&quot;endOfLine&quot;:true}},&quot;format&quot;:&quot;BETTER_TEXT&quot;,&quot;size&quot;:{&quot;x&quot;:180.55792419526776,&quot;y&quot;:15},&quot;targetSize&quot;:{&quot;x&quot;:180.55792419526776,&quot;y&quot;:2}},&quot;parent&quot;:{&quot;type&quot;:&quot;CHILD&quot;,&quot;parentId&quot;:&quot;356d4b41-b625-4295-b7aa-4b6ad4eb622f&quot;,&quot;order&quot;:&quot;5&quot;}},&quot;8d4fab0f-3c2f-416c-a9d7-2d60b84ec795&quot;:{&quot;type&quot;:&quot;FIGURE_OBJECT&quot;,&quot;id&quot;:&quot;8d4fab0f-3c2f-416c-a9d7-2d60b84ec795&quot;,&quot;relativeTransform&quot;:{&quot;translate&quot;:{&quot;x&quot;:-45.72265849734026,&quot;y&quot;:155.4384243173192},&quot;rotate&quot;:0},&quot;opacity&quot;:1,&quot;path&quot;:{&quot;type&quot;:&quot;RECT&quot;,&quot;size&quot;:{&quot;x&quot;:205.17945931280425,&quot;y&quot;:35.80567398449313},&quot;cornerRounding&quot;:{&quot;type&quot;:&quot;ARC_LENGTH&quot;,&quot;global&quot;:11.267920414012877}},&quot;pathStyles&quot;:[{&quot;type&quot;:&quot;FILL&quot;,&quot;fillStyle&quot;:&quot;rgba(238,244,251,1)&quot;},{&quot;type&quot;:&quot;STROKE&quot;,&quot;strokeStyle&quot;:&quot;rgba(49,126,194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8&quot;},&quot;layout&quot;:{&quot;sizeRatio&quot;:{&quot;x&quot;:0.88,&quot;y&quot;:0.88},&quot;keepAspectRatio&quot;:false}},&quot;3da6bb31-7c67-4ee8-a93d-04867a959e77&quot;:{&quot;id&quot;:&quot;3da6bb31-7c67-4ee8-a93d-04867a959e77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27]}],&quot;text&quot;:&quot;Spatial single-cell analysis&quot;}],&quot;_lastCaretLocation&quot;:{&quot;lineIndex&quot;:0,&quot;runIndex&quot;:-1,&quot;charIndex&quot;:-1,&quot;endOfLine&quot;:true}},&quot;format&quot;:&quot;BETTER_TEXT&quot;,&quot;size&quot;:{&quot;x&quot;:180.55792419526776,&quot;y&quot;:15},&quot;targetSize&quot;:{&quot;x&quot;:180.55792419526776,&quot;y&quot;:2}},&quot;parent&quot;:{&quot;type&quot;:&quot;CHILD&quot;,&quot;parentId&quot;:&quot;8d4fab0f-3c2f-416c-a9d7-2d60b84ec795&quot;,&quot;order&quot;:&quot;5&quot;}},&quot;df762ffd-a9ec-4a0d-9802-d8975823ffc9&quot;:{&quot;type&quot;:&quot;FIGURE_OBJECT&quot;,&quot;id&quot;:&quot;df762ffd-a9ec-4a0d-9802-d8975823ffc9&quot;,&quot;relativeTransform&quot;:{&quot;translate&quot;:{&quot;x&quot;:261.1807230301298,&quot;y&quot;:155.28399097104088},&quot;rotate&quot;:0,&quot;skewX&quot;:0,&quot;scale&quot;:{&quot;x&quot;:1,&quot;y&quot;:1}},&quot;opacity&quot;:1,&quot;path&quot;:{&quot;type&quot;:&quot;RECT&quot;,&quot;size&quot;:{&quot;x&quot;:205.17945931280425,&quot;y&quot;:36.11421498341146},&quot;cornerRounding&quot;:{&quot;type&quot;:&quot;ARC_LENGTH&quot;,&quot;global&quot;:11.267920414012877}},&quot;pathStyles&quot;:[{&quot;type&quot;:&quot;FILL&quot;,&quot;fillStyle&quot;:&quot;rgb(211, 238, 234)&quot;},{&quot;type&quot;:&quot;STROKE&quot;,&quot;strokeStyle&quot;:&quot;rgba(6,148,142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9&quot;},&quot;layout&quot;:{&quot;sizeRatio&quot;:{&quot;x&quot;:0.88,&quot;y&quot;:0.88},&quot;keepAspectRatio&quot;:false}},&quot;814b335e-623c-47ff-b879-52d118ea76ca&quot;:{&quot;id&quot;:&quot;814b335e-623c-47ff-b879-52d118ea76ca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31]}],&quot;text&quot;:&quot;Cell-cell communication analysis&quot;}],&quot;_lastCaretLocation&quot;:{&quot;lineIndex&quot;:0,&quot;runIndex&quot;:-1,&quot;charIndex&quot;:-1,&quot;endOfLine&quot;:true}},&quot;format&quot;:&quot;BETTER_TEXT&quot;,&quot;size&quot;:{&quot;x&quot;:180.55792419526776,&quot;y&quot;:30},&quot;targetSize&quot;:{&quot;x&quot;:180.55792419526776,&quot;y&quot;:2}},&quot;parent&quot;:{&quot;type&quot;:&quot;CHILD&quot;,&quot;parentId&quot;:&quot;df762ffd-a9ec-4a0d-9802-d8975823ffc9&quot;,&quot;order&quot;:&quot;5&quot;}},&quot;f7098413-db17-48e7-89f2-b8ec1494f807&quot;:{&quot;type&quot;:&quot;FIGURE_OBJECT&quot;,&quot;id&quot;:&quot;f7098413-db17-48e7-89f2-b8ec1494f807&quot;,&quot;relativeTransform&quot;:{&quot;translate&quot;:{&quot;x&quot;:568.0837784044197,&quot;y&quot;:155.28409083673802},&quot;rotate&quot;:0},&quot;opacity&quot;:1,&quot;path&quot;:{&quot;type&quot;:&quot;RECT&quot;,&quot;size&quot;:{&quot;x&quot;:205.17945931280425,&quot;y&quot;:36.11398548287059},&quot;cornerRounding&quot;:{&quot;type&quot;:&quot;ARC_LENGTH&quot;,&quot;global&quot;:11.267920414012877}},&quot;pathStyles&quot;:[{&quot;type&quot;:&quot;FILL&quot;,&quot;fillStyle&quot;:&quot;rgba(248,231,227,1)&quot;},{&quot;type&quot;:&quot;STROKE&quot;,&quot;strokeStyle&quot;:&quot;rgba(231,135,43,1)&quot;,&quot;lineWidth&quot;:1.4346761858049801,&quot;lineJoin&quot;:&quot;round&quot;}],&quot;isLocked&quot;:false,&quot;parent&quot;:{&quot;type&quot;:&quot;CHILD&quot;,&quot;parentId&quot;:&quot;e23482df-5cb2-48a9-b428-ee7d04166071&quot;,&quot;order&quot;:&quot;9999999999999995&quot;},&quot;layout&quot;:{&quot;sizeRatio&quot;:{&quot;x&quot;:0.88,&quot;y&quot;:0.88},&quot;keepAspectRatio&quot;:false}},&quot;1c7b1e3c-f548-44e9-af82-8343fc868907&quot;:{&quot;id&quot;:&quot;1c7b1e3c-f548-44e9-af82-8343fc868907&quot;,&quot;type&quot;:&quot;FIGURE_OBJECT&quot;,&quot;relativeTransform&quot;:{&quot;translate&quot;:{&quot;x&quot;:0,&quot;y&quot;:0},&quot;rotate&quot;:0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3.333333333333332,&quot;color&quot;:&quot;rgb(0,0,0)&quot;,&quot;fontWeight&quot;:&quot;normal&quot;,&quot;fontStyle&quot;:&quot;normal&quot;,&quot;decoration&quot;:&quot;none&quot;},&quot;range&quot;:[0,22]}],&quot;text&quot;:&quot;10X multiomics analysis&quot;}],&quot;_lastCaretLocation&quot;:{&quot;lineIndex&quot;:0,&quot;runIndex&quot;:-1,&quot;charIndex&quot;:-1,&quot;endOfLine&quot;:true}},&quot;format&quot;:&quot;BETTER_TEXT&quot;,&quot;size&quot;:{&quot;x&quot;:180.55792419526776,&quot;y&quot;:15},&quot;targetSize&quot;:{&quot;x&quot;:180.55792419526776,&quot;y&quot;:2}},&quot;parent&quot;:{&quot;type&quot;:&quot;CHILD&quot;,&quot;parentId&quot;:&quot;f7098413-db17-48e7-89f2-b8ec1494f807&quot;,&quot;order&quot;:&quot;5&quot;}},&quot;9e545f34-bb47-497f-a706-e0a36db8b20c&quot;:{&quot;id&quot;:&quot;9e545f34-bb47-497f-a706-e0a36db8b20c&quot;,&quot;type&quot;:&quot;FIGURE_OBJECT&quot;,&quot;relativeTransform&quot;:{&quot;translate&quot;:{&quot;x&quot;:-295.9015091555528,&quot;y&quot;:-93.27593632241276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34]}],&quot;text&quot;:&quot;How do I generate single cell data?&quot;}],&quot;_lastCaretLocation&quot;:{&quot;lineIndex&quot;:0,&quot;runIndex&quot;:-1,&quot;charIndex&quot;:-1,&quot;endOfLine&quot;:true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&quot;}},&quot;29af8510-97fb-4a4b-a233-393014df8008&quot;:{&quot;id&quot;:&quot;29af8510-97fb-4a4b-a233-393014df8008&quot;,&quot;type&quot;:&quot;FIGURE_OBJECT&quot;,&quot;relativeTransform&quot;:{&quot;translate&quot;:{&quot;x&quot;:6.636316603311002,&quot;y&quot;:-93.276492091019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33]}],&quot;text&quot;:&quot;How do I process single cell data?&quot;}],&quot;_lastCaretLocation&quot;:{&quot;lineIndex&quot;:0,&quot;runIndex&quot;:-1,&quot;charIndex&quot;:-1,&quot;endOfLine&quot;:true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5&quot;}},&quot;a05d9821-1d70-4234-836d-8b35415fa767&quot;:{&quot;id&quot;:&quot;a05d9821-1d70-4234-836d-8b35415fa767&quot;,&quot;type&quot;:&quot;FIGURE_OBJECT&quot;,&quot;relativeTransform&quot;:{&quot;translate&quot;:{&quot;x&quot;:309.1742388999286,&quot;y&quot;:-93.27581824419896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24]}],&quot;text&quot;:&quot;How do I combine samples?&quot;}],&quot;_lastCaretLocation&quot;:{&quot;lineIndex&quot;:0,&quot;runIndex&quot;:-1,&quot;charIndex&quot;:-1,&quot;endOfLine&quot;:true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7&quot;}},&quot;addebeb3-c5b8-4198-ad17-bcd94c6cd894&quot;:{&quot;id&quot;:&quot;addebeb3-c5b8-4198-ad17-bcd94c6cd894&quot;,&quot;type&quot;:&quot;FIGURE_OBJECT&quot;,&quot;relativeTransform&quot;:{&quot;translate&quot;:{&quot;x&quot;:611.7129015822027,&quot;y&quot;:-93.27592978141153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45]}],&quot;text&quot;:&quot;What's different between my cells and samples?&quot;}],&quot;_lastCaretLocation&quot;:{&quot;lineIndex&quot;:0,&quot;runIndex&quot;:-1,&quot;charIndex&quot;:-1,&quot;endOfLine&quot;:true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8&quot;}},&quot;de6c6c47-5c34-44d5-895d-e76a0c7d27ab&quot;:{&quot;id&quot;:&quot;de6c6c47-5c34-44d5-895d-e76a0c7d27ab&quot;,&quot;type&quot;:&quot;FIGURE_OBJECT&quot;,&quot;relativeTransform&quot;:{&quot;translate&quot;:{&quot;x&quot;:-295.9015091555528,&quot;y&quot;:207.86506367758724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36]}],&quot;text&quot;:&quot;What does my Seurat object look like?&quot;}],&quot;_lastCaretLocation&quot;:{&quot;lineIndex&quot;:0,&quot;runIndex&quot;:0,&quot;charIndex&quot;:21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9&quot;}},&quot;0d9438c5-3150-49cd-ad93-ae62747077d7&quot;:{&quot;id&quot;:&quot;0d9438c5-3150-49cd-ad93-ae62747077d7&quot;,&quot;type&quot;:&quot;FIGURE_OBJECT&quot;,&quot;relativeTransform&quot;:{&quot;translate&quot;:{&quot;x&quot;:2.0984908444472126,&quot;y&quot;:207.86506367758724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45]}],&quot;text&quot;:&quot;Where are my cells in relation to one another?&quot;}],&quot;_lastCaretLocation&quot;:{&quot;lineIndex&quot;:0,&quot;runIndex&quot;:-1,&quot;charIndex&quot;:-1,&quot;endOfLine&quot;:true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95&quot;}},&quot;c11c0272-6f07-4299-b792-7be4ee1bd56f&quot;:{&quot;id&quot;:&quot;c11c0272-6f07-4299-b792-7be4ee1bd56f&quot;,&quot;type&quot;:&quot;FIGURE_OBJECT&quot;,&quot;relativeTransform&quot;:{&quot;translate&quot;:{&quot;x&quot;:306.90549084444723,&quot;y&quot;:218.86506367758724},&quot;rotate&quot;:2.288475490443934e-17,&quot;skewX&quot;:0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46]}],&quot;text&quot;:&quot;How are my cells communicating with each other?&quot;}],&quot;_lastCaretLocation&quot;:{&quot;lineIndex&quot;:0,&quot;runIndex&quot;:-1,&quot;charIndex&quot;:-1,&quot;endOfLine&quot;:true}},&quot;format&quot;:&quot;BETTER_TEXT&quot;,&quot;size&quot;:{&quot;x&quot;:273.4650334529478,&quot;y&quot;:66},&quot;targetSize&quot;:{&quot;x&quot;:273.4650334529478,&quot;y&quot;:66}},&quot;parent&quot;:{&quot;type&quot;:&quot;CHILD&quot;,&quot;parentId&quot;:&quot;33e34086-cb72-4b63-8938-2ce01070dd4b&quot;,&quot;order&quot;:&quot;997&quot;}},&quot;4aad76d6-b63f-4481-9c79-f9e334c5b8d6&quot;:{&quot;id&quot;:&quot;4aad76d6-b63f-4481-9c79-f9e334c5b8d6&quot;,&quot;type&quot;:&quot;FIGURE_OBJECT&quot;,&quot;relativeTransform&quot;:{&quot;translate&quot;:{&quot;x&quot;:611.7124908444473,&quot;y&quot;:207.86506367758724},&quot;rotate&quot;:2.2884754904439343e-17,&quot;skewX&quot;:3.0814879110195774e-33,&quot;scale&quot;:{&quot;x&quot;:1,&quot;y&quot;:1}},&quot;text&quot;:{&quot;textData&quot;:{&quot;lineSpacing&quot;:&quot;normal&quot;,&quot;alignment&quot;:&quot;center&quot;,&quot;verticalAlign&quot;:&quot;TOP&quot;,&quot;lines&quot;:[{&quot;runs&quot;:[{&quot;style&quot;:{&quot;fontFamily&quot;:&quot;Roboto&quot;,&quot;fontSize&quot;:18.666666666666664,&quot;color&quot;:&quot;black&quot;,&quot;fontWeight&quot;:&quot;normal&quot;,&quot;fontStyle&quot;:&quot;normal&quot;,&quot;decoration&quot;:&quot;none&quot;},&quot;range&quot;:[0,36]}],&quot;text&quot;:&quot;What else can I learn from my cells? &quot;}],&quot;_lastCaretLocation&quot;:{&quot;lineIndex&quot;:0,&quot;runIndex&quot;:0,&quot;charIndex&quot;:36}},&quot;format&quot;:&quot;BETTER_TEXT&quot;,&quot;size&quot;:{&quot;x&quot;:220.46503345294775,&quot;y&quot;:44},&quot;targetSize&quot;:{&quot;x&quot;:220.46503345294775,&quot;y&quot;:43.99999999999999}},&quot;parent&quot;:{&quot;type&quot;:&quot;CHILD&quot;,&quot;parentId&quot;:&quot;33e34086-cb72-4b63-8938-2ce01070dd4b&quot;,&quot;order&quot;:&quot;998&quot;}}}}"/>
  <p:tag name="TRANSPARENTBACKGROUND" val="false"/>
  <p:tag name="VERSION" val="1745849399966"/>
  <p:tag name="TITLE" val="CoderUpgrade 2025"/>
  <p:tag name="CREATORNAME" val="Elizabeth Garfinkle"/>
  <p:tag name="DATEINSERTED" val="174584946437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Generic PP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F0E3143-46E4-F441-931E-087C1A612C66}">
  <we:reference id="c22bf5f7-55ef-4467-ac55-88a268666587" version="1.0.0.4" store="EXCatalog" storeType="EXCatalog"/>
  <we:alternateReferences>
    <we:reference id="WA200006038" version="1.0.0.4" store="en-US" storeType="OMEX"/>
  </we:alternateReferences>
  <we:properties>
    <we:property name="pptx_export_from_biorender" value="false"/>
    <we:property name="has-user-completed-add" value="tru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1233</Words>
  <Application>Microsoft Macintosh PowerPoint</Application>
  <PresentationFormat>Widescreen</PresentationFormat>
  <Paragraphs>199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Aptos</vt:lpstr>
      <vt:lpstr>Aptos Display</vt:lpstr>
      <vt:lpstr>Arial</vt:lpstr>
      <vt:lpstr>Calibri</vt:lpstr>
      <vt:lpstr>Times New Roman</vt:lpstr>
      <vt:lpstr>Office Theme</vt:lpstr>
      <vt:lpstr>Generic PPT</vt:lpstr>
      <vt:lpstr>scRGOT Coder Upgrade: Spatial Transcriptomics</vt:lpstr>
      <vt:lpstr>PowerPoint Presentation</vt:lpstr>
      <vt:lpstr>Why spatial?</vt:lpstr>
      <vt:lpstr>Spatial transcriptomics has  broad applications</vt:lpstr>
      <vt:lpstr>Spatial transcriptomics is not “new”…</vt:lpstr>
      <vt:lpstr>…but it’s expanding!</vt:lpstr>
      <vt:lpstr>PowerPoint Presentation</vt:lpstr>
      <vt:lpstr>10X Genomics Visium</vt:lpstr>
      <vt:lpstr>10X Genomics Visium HD</vt:lpstr>
      <vt:lpstr>10X Genomics Visium Workflows</vt:lpstr>
      <vt:lpstr>10X Genomics Visium and Visium HD</vt:lpstr>
      <vt:lpstr>Spatial Transcriptomics Analysis</vt:lpstr>
      <vt:lpstr>spaceranger mkfastq</vt:lpstr>
      <vt:lpstr>spaceranger count samplesheet</vt:lpstr>
      <vt:lpstr>PowerPoint Presentation</vt:lpstr>
      <vt:lpstr>Raw data processing: </vt:lpstr>
      <vt:lpstr>Downstream analysis:  choose your own adventure!</vt:lpstr>
      <vt:lpstr>Today’s data:Spatial transcriptomic map of  aging mouse brain</vt:lpstr>
      <vt:lpstr>Regions of Interest (ROI)</vt:lpstr>
      <vt:lpstr>Other spatial -omics</vt:lpstr>
      <vt:lpstr>Experimental Considerations</vt:lpstr>
      <vt:lpstr>What challenges remain?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scRGOT Coder Upgrade: Spatial Transcriptomics</dc:title>
  <dc:creator>Strawser, Corinne</dc:creator>
  <cp:lastModifiedBy>Strawser, Corinne</cp:lastModifiedBy>
  <cp:revision>16</cp:revision>
  <dcterms:created xsi:type="dcterms:W3CDTF">2025-04-22T18:25:08Z</dcterms:created>
  <dcterms:modified xsi:type="dcterms:W3CDTF">2025-05-07T13:33:33Z</dcterms:modified>
</cp:coreProperties>
</file>

<file path=docProps/thumbnail.jpeg>
</file>